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3" r:id="rId3"/>
    <p:sldId id="264" r:id="rId4"/>
    <p:sldId id="265" r:id="rId5"/>
    <p:sldId id="270" r:id="rId6"/>
    <p:sldId id="269" r:id="rId7"/>
    <p:sldId id="271" r:id="rId8"/>
    <p:sldId id="266" r:id="rId9"/>
    <p:sldId id="272" r:id="rId10"/>
    <p:sldId id="273" r:id="rId11"/>
    <p:sldId id="274" r:id="rId12"/>
    <p:sldId id="275" r:id="rId13"/>
    <p:sldId id="276" r:id="rId14"/>
    <p:sldId id="283" r:id="rId15"/>
    <p:sldId id="277" r:id="rId16"/>
    <p:sldId id="279" r:id="rId17"/>
    <p:sldId id="278" r:id="rId18"/>
    <p:sldId id="280" r:id="rId19"/>
    <p:sldId id="282" r:id="rId20"/>
    <p:sldId id="284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AE2"/>
    <a:srgbClr val="EFCACA"/>
    <a:srgbClr val="E7B0B8"/>
    <a:srgbClr val="ECB3B5"/>
    <a:srgbClr val="9966FF"/>
    <a:srgbClr val="897CEC"/>
    <a:srgbClr val="FF00FF"/>
    <a:srgbClr val="DC8C97"/>
    <a:srgbClr val="F0D598"/>
    <a:srgbClr val="D9B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4" d="100"/>
          <a:sy n="124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C879-0912-4715-86FE-ED15509535AF}" type="datetimeFigureOut">
              <a:rPr lang="ko-KR" altLang="en-US" smtClean="0"/>
              <a:t>2019-03-19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1BF0-5475-42D2-98A4-5997ABF34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56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C879-0912-4715-86FE-ED15509535AF}" type="datetimeFigureOut">
              <a:rPr lang="ko-KR" altLang="en-US" smtClean="0"/>
              <a:t>2019-03-19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1BF0-5475-42D2-98A4-5997ABF34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148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C879-0912-4715-86FE-ED15509535AF}" type="datetimeFigureOut">
              <a:rPr lang="ko-KR" altLang="en-US" smtClean="0"/>
              <a:t>2019-03-19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1BF0-5475-42D2-98A4-5997ABF34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757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C879-0912-4715-86FE-ED15509535AF}" type="datetimeFigureOut">
              <a:rPr lang="ko-KR" altLang="en-US" smtClean="0"/>
              <a:t>2019-03-19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1BF0-5475-42D2-98A4-5997ABF34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62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C879-0912-4715-86FE-ED15509535AF}" type="datetimeFigureOut">
              <a:rPr lang="ko-KR" altLang="en-US" smtClean="0"/>
              <a:t>2019-03-19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1BF0-5475-42D2-98A4-5997ABF34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560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C879-0912-4715-86FE-ED15509535AF}" type="datetimeFigureOut">
              <a:rPr lang="ko-KR" altLang="en-US" smtClean="0"/>
              <a:t>2019-03-19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1BF0-5475-42D2-98A4-5997ABF34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8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C879-0912-4715-86FE-ED15509535AF}" type="datetimeFigureOut">
              <a:rPr lang="ko-KR" altLang="en-US" smtClean="0"/>
              <a:t>2019-03-19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1BF0-5475-42D2-98A4-5997ABF34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070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C879-0912-4715-86FE-ED15509535AF}" type="datetimeFigureOut">
              <a:rPr lang="ko-KR" altLang="en-US" smtClean="0"/>
              <a:t>2019-03-19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1BF0-5475-42D2-98A4-5997ABF34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72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C879-0912-4715-86FE-ED15509535AF}" type="datetimeFigureOut">
              <a:rPr lang="ko-KR" altLang="en-US" smtClean="0"/>
              <a:t>2019-03-19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1BF0-5475-42D2-98A4-5997ABF34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13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C879-0912-4715-86FE-ED15509535AF}" type="datetimeFigureOut">
              <a:rPr lang="ko-KR" altLang="en-US" smtClean="0"/>
              <a:t>2019-03-19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1BF0-5475-42D2-98A4-5997ABF34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13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C879-0912-4715-86FE-ED15509535AF}" type="datetimeFigureOut">
              <a:rPr lang="ko-KR" altLang="en-US" smtClean="0"/>
              <a:t>2019-03-19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1BF0-5475-42D2-98A4-5997ABF34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57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7C879-0912-4715-86FE-ED15509535AF}" type="datetimeFigureOut">
              <a:rPr lang="ko-KR" altLang="en-US" smtClean="0"/>
              <a:t>2019-03-19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1BF0-5475-42D2-98A4-5997ABF34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21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DD7C94F-DB5C-443C-AAF9-72DDE9E3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="" xmlns:a16="http://schemas.microsoft.com/office/drawing/2014/main" id="{D13D6877-7A5F-4C0C-A3AE-162D335E75D4}"/>
              </a:ext>
            </a:extLst>
          </p:cNvPr>
          <p:cNvSpPr/>
          <p:nvPr/>
        </p:nvSpPr>
        <p:spPr>
          <a:xfrm>
            <a:off x="2599883" y="1778466"/>
            <a:ext cx="4105005" cy="3212984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F448359-07FE-450E-8A06-FD939A229808}"/>
              </a:ext>
            </a:extLst>
          </p:cNvPr>
          <p:cNvSpPr txBox="1"/>
          <p:nvPr/>
        </p:nvSpPr>
        <p:spPr>
          <a:xfrm>
            <a:off x="1682802" y="2244476"/>
            <a:ext cx="6162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영암군건강가정</a:t>
            </a:r>
            <a:r>
              <a:rPr lang="en-US" altLang="ko-K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·</a:t>
            </a:r>
            <a:r>
              <a:rPr lang="ko-KR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다문화가족지원센터</a:t>
            </a:r>
            <a:endParaRPr lang="en-US" altLang="ko-KR" sz="4000" dirty="0">
              <a:solidFill>
                <a:schemeClr val="tx1">
                  <a:lumMod val="85000"/>
                  <a:lumOff val="15000"/>
                </a:schemeClr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algn="ctr"/>
            <a:r>
              <a:rPr lang="en-US" altLang="ko-K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2</a:t>
            </a:r>
            <a:r>
              <a:rPr lang="ko-KR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월 소식지</a:t>
            </a:r>
            <a:endParaRPr lang="en-US" altLang="ko-KR" sz="4000" dirty="0">
              <a:solidFill>
                <a:schemeClr val="tx1">
                  <a:lumMod val="85000"/>
                  <a:lumOff val="15000"/>
                </a:schemeClr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201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DD7C94F-DB5C-443C-AAF9-72DDE9E3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7468C55-E09E-47BC-ABE2-7ED5FA2DEDFC}"/>
              </a:ext>
            </a:extLst>
          </p:cNvPr>
          <p:cNvSpPr/>
          <p:nvPr/>
        </p:nvSpPr>
        <p:spPr>
          <a:xfrm>
            <a:off x="319416" y="929793"/>
            <a:ext cx="8674216" cy="5662569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="" xmlns:a16="http://schemas.microsoft.com/office/drawing/2014/main" id="{9C0D4AF6-FF2D-4D70-ADD4-1B375C6289D0}"/>
              </a:ext>
            </a:extLst>
          </p:cNvPr>
          <p:cNvSpPr/>
          <p:nvPr/>
        </p:nvSpPr>
        <p:spPr>
          <a:xfrm>
            <a:off x="564036" y="1907832"/>
            <a:ext cx="1825699" cy="16504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ko-KR" altLang="en-US" sz="12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▶서비스 내용</a:t>
            </a:r>
            <a:endParaRPr lang="en-US" altLang="ko-KR" sz="1200" b="1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  -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통역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번역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정보제공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 </a:t>
            </a:r>
            <a:r>
              <a:rPr lang="ko-KR" altLang="en-US" sz="12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서비스 이용기간 </a:t>
            </a:r>
            <a:r>
              <a:rPr lang="en-US" altLang="ko-KR" sz="12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  -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연중 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수시 </a:t>
            </a:r>
            <a:endParaRPr lang="en-US" altLang="ko-KR" sz="1200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  (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2019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년 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1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월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~12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월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)</a:t>
            </a:r>
          </a:p>
          <a:p>
            <a:pPr fontAlgn="base" latinLnBrk="1"/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="" xmlns:a16="http://schemas.microsoft.com/office/drawing/2014/main" id="{6A431264-9BAA-4182-B935-954E0EF84246}"/>
              </a:ext>
            </a:extLst>
          </p:cNvPr>
          <p:cNvSpPr/>
          <p:nvPr/>
        </p:nvSpPr>
        <p:spPr>
          <a:xfrm>
            <a:off x="2589519" y="2489869"/>
            <a:ext cx="1990165" cy="1711355"/>
          </a:xfrm>
          <a:prstGeom prst="roundRect">
            <a:avLst/>
          </a:prstGeom>
          <a:solidFill>
            <a:srgbClr val="EFCACA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en-US" altLang="ko-KR" sz="13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-</a:t>
            </a:r>
            <a:r>
              <a:rPr lang="ko-KR" altLang="en-US" sz="1300" b="1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베트남어</a:t>
            </a:r>
            <a:endParaRPr lang="en-US" altLang="ko-KR" sz="1300" b="1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베트남어를 제외한 언어는 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타 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기관 연계하여 지원가능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ko-KR" altLang="en-US" sz="1200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="" xmlns:a16="http://schemas.microsoft.com/office/drawing/2014/main" id="{F86CF31C-4482-425D-AB53-A08D16D839DB}"/>
              </a:ext>
            </a:extLst>
          </p:cNvPr>
          <p:cNvSpPr/>
          <p:nvPr/>
        </p:nvSpPr>
        <p:spPr>
          <a:xfrm>
            <a:off x="4779470" y="3074609"/>
            <a:ext cx="1776668" cy="17113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ko-KR" altLang="en-US" sz="1200" b="1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센터 내방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전화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</a:p>
          <a:p>
            <a:pPr fontAlgn="base" latinLnBrk="1"/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  </a:t>
            </a:r>
            <a:r>
              <a:rPr lang="ko-KR" altLang="en-US" sz="1200" dirty="0" err="1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이메일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출장 통역 등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4537813A-2C66-4273-A8F5-0C86D381D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76" y="4016688"/>
            <a:ext cx="809227" cy="1280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2248" y="2126043"/>
            <a:ext cx="203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DC8C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서비스 언어</a:t>
            </a:r>
            <a:endParaRPr lang="ko-KR" altLang="en-US" b="1" dirty="0">
              <a:solidFill>
                <a:srgbClr val="DC8C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0313" y="2705277"/>
            <a:ext cx="166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DC8C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서비스 제공방식</a:t>
            </a:r>
            <a:endParaRPr lang="ko-KR" altLang="en-US" b="1" dirty="0">
              <a:solidFill>
                <a:srgbClr val="DC8C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17" name="사각형: 둥근 모서리 10">
            <a:extLst>
              <a:ext uri="{FF2B5EF4-FFF2-40B4-BE49-F238E27FC236}">
                <a16:creationId xmlns="" xmlns:a16="http://schemas.microsoft.com/office/drawing/2014/main" id="{F86CF31C-4482-425D-AB53-A08D16D839DB}"/>
              </a:ext>
            </a:extLst>
          </p:cNvPr>
          <p:cNvSpPr/>
          <p:nvPr/>
        </p:nvSpPr>
        <p:spPr>
          <a:xfrm>
            <a:off x="6766568" y="4016688"/>
            <a:ext cx="1966985" cy="19860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ko-KR" altLang="en-US" sz="1200" dirty="0" smtClean="0">
                <a:solidFill>
                  <a:srgbClr val="FF00FF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★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사전 예약 우선 원칙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dirty="0" smtClean="0">
                <a:solidFill>
                  <a:srgbClr val="FF00FF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★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분쟁의 소지가 있거나 법적         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책임을 요하는 통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·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번역확인서는 발급 부가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9915" y="3647356"/>
            <a:ext cx="144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유의사항</a:t>
            </a:r>
            <a:endParaRPr lang="ko-KR" altLang="en-US" b="1" dirty="0">
              <a:solidFill>
                <a:srgbClr val="99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16974" y="1481142"/>
            <a:ext cx="177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DC8C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서비스내용 및 기간 </a:t>
            </a:r>
            <a:endParaRPr lang="ko-KR" altLang="en-US" b="1" dirty="0">
              <a:solidFill>
                <a:srgbClr val="DC8C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r="6615"/>
          <a:stretch/>
        </p:blipFill>
        <p:spPr bwMode="auto">
          <a:xfrm>
            <a:off x="407511" y="4445744"/>
            <a:ext cx="2360733" cy="1702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38" y="929793"/>
            <a:ext cx="2360654" cy="1631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8692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DD7C94F-DB5C-443C-AAF9-72DDE9E3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="" xmlns:a16="http://schemas.microsoft.com/office/drawing/2014/main" id="{D13D6877-7A5F-4C0C-A3AE-162D335E75D4}"/>
              </a:ext>
            </a:extLst>
          </p:cNvPr>
          <p:cNvSpPr/>
          <p:nvPr/>
        </p:nvSpPr>
        <p:spPr>
          <a:xfrm>
            <a:off x="2427570" y="2651647"/>
            <a:ext cx="4288859" cy="1235923"/>
          </a:xfrm>
          <a:prstGeom prst="roundRect">
            <a:avLst>
              <a:gd name="adj" fmla="val 50000"/>
            </a:avLst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F448359-07FE-450E-8A06-FD939A229808}"/>
              </a:ext>
            </a:extLst>
          </p:cNvPr>
          <p:cNvSpPr txBox="1"/>
          <p:nvPr/>
        </p:nvSpPr>
        <p:spPr>
          <a:xfrm>
            <a:off x="1919288" y="2750290"/>
            <a:ext cx="5305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05.</a:t>
            </a:r>
          </a:p>
          <a:p>
            <a:pPr algn="ctr"/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이중언어환경조성사업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="" xmlns:a16="http://schemas.microsoft.com/office/drawing/2014/main" id="{C1030449-B843-48CE-AD6F-DCE751439DB2}"/>
              </a:ext>
            </a:extLst>
          </p:cNvPr>
          <p:cNvSpPr/>
          <p:nvPr/>
        </p:nvSpPr>
        <p:spPr>
          <a:xfrm>
            <a:off x="2694213" y="3696547"/>
            <a:ext cx="3876220" cy="1909732"/>
          </a:xfrm>
          <a:prstGeom prst="ellipse">
            <a:avLst/>
          </a:prstGeom>
          <a:solidFill>
            <a:srgbClr val="E7B0B8">
              <a:alpha val="25000"/>
            </a:srgb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endParaRPr lang="en-US" altLang="ko-KR" sz="13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일상생활 속에서 자녀에게 한국어와 이주부모의 모국어를 함께 사용할 수 있는 가정환경을 조성함으로써 다문화가족 자녀의 건강한 성장을 지원하고 다문화가족으로서의 자긍심을 제고하기 위하여 이중언어 환경조성사업을 실시합니다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en-US" altLang="ko-KR" sz="1050" dirty="0" smtClean="0">
              <a:solidFill>
                <a:srgbClr val="FF0000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ko-KR" altLang="en-US" sz="1050" dirty="0">
              <a:solidFill>
                <a:srgbClr val="FF0000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02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DD7C94F-DB5C-443C-AAF9-72DDE9E3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7468C55-E09E-47BC-ABE2-7ED5FA2DEDFC}"/>
              </a:ext>
            </a:extLst>
          </p:cNvPr>
          <p:cNvSpPr/>
          <p:nvPr/>
        </p:nvSpPr>
        <p:spPr>
          <a:xfrm>
            <a:off x="319416" y="929793"/>
            <a:ext cx="8674216" cy="5662569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="" xmlns:a16="http://schemas.microsoft.com/office/drawing/2014/main" id="{9C0D4AF6-FF2D-4D70-ADD4-1B375C6289D0}"/>
              </a:ext>
            </a:extLst>
          </p:cNvPr>
          <p:cNvSpPr/>
          <p:nvPr/>
        </p:nvSpPr>
        <p:spPr>
          <a:xfrm>
            <a:off x="564036" y="1907832"/>
            <a:ext cx="1825699" cy="16504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 </a:t>
            </a:r>
            <a:r>
              <a:rPr lang="ko-KR" altLang="en-US" sz="12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서비스 이용기간 </a:t>
            </a:r>
            <a:r>
              <a:rPr lang="en-US" altLang="ko-KR" sz="12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  -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연중수시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▶서비스 장소 </a:t>
            </a:r>
            <a:endParaRPr lang="en-US" altLang="ko-KR" sz="1200" b="1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  -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센터 및 외부연계기관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="" xmlns:a16="http://schemas.microsoft.com/office/drawing/2014/main" id="{6A431264-9BAA-4182-B935-954E0EF84246}"/>
              </a:ext>
            </a:extLst>
          </p:cNvPr>
          <p:cNvSpPr/>
          <p:nvPr/>
        </p:nvSpPr>
        <p:spPr>
          <a:xfrm>
            <a:off x="2615194" y="2495375"/>
            <a:ext cx="1751960" cy="1711355"/>
          </a:xfrm>
          <a:prstGeom prst="roundRect">
            <a:avLst/>
          </a:prstGeom>
          <a:solidFill>
            <a:srgbClr val="EFCACA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en-US" altLang="ko-KR" sz="13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-</a:t>
            </a:r>
            <a:r>
              <a:rPr lang="ko-KR" altLang="en-US" sz="13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영 </a:t>
            </a:r>
            <a:r>
              <a:rPr lang="en-US" altLang="ko-KR" sz="13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· </a:t>
            </a:r>
            <a:r>
              <a:rPr lang="ko-KR" altLang="en-US" sz="13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유아 자녀를 둔 </a:t>
            </a:r>
            <a:endParaRPr lang="en-US" altLang="ko-KR" sz="1300" b="1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300" b="1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3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ko-KR" altLang="en-US" sz="13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다문화 가족 </a:t>
            </a:r>
            <a:r>
              <a:rPr lang="en-US" altLang="ko-KR" sz="13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40</a:t>
            </a:r>
            <a:r>
              <a:rPr lang="ko-KR" altLang="en-US" sz="13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가정</a:t>
            </a:r>
            <a:endParaRPr lang="ko-KR" altLang="en-US" sz="1200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="" xmlns:a16="http://schemas.microsoft.com/office/drawing/2014/main" id="{F86CF31C-4482-425D-AB53-A08D16D839DB}"/>
              </a:ext>
            </a:extLst>
          </p:cNvPr>
          <p:cNvSpPr/>
          <p:nvPr/>
        </p:nvSpPr>
        <p:spPr>
          <a:xfrm>
            <a:off x="4656524" y="2723461"/>
            <a:ext cx="4214163" cy="303762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endParaRPr lang="en-US" altLang="ko-KR" sz="1200" b="1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▶이중언어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부모코칭</a:t>
            </a:r>
            <a:endParaRPr lang="en-US" altLang="ko-KR" sz="1200" b="1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-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이중언어사용의 중요성  및 개선 교육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–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아동의 발달단계에 따른 부모와 자녀의 상호작용 등 부모역할 교육 등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▶부모</a:t>
            </a:r>
            <a:r>
              <a:rPr lang="en-US" altLang="ko-KR" sz="12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·</a:t>
            </a:r>
            <a:r>
              <a:rPr lang="ko-KR" altLang="en-US" sz="12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자녀 상호작용 교육</a:t>
            </a:r>
            <a:endParaRPr lang="en-US" altLang="ko-KR" sz="1200" b="1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-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가정 내 활용할 수 있는 다양한 신체활동 등 놀이활동 프로그램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-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동요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·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동화 등 교구 교재를 활용한 이중언어교육 </a:t>
            </a:r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부모코칭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▶이중언어 활용 프로그램</a:t>
            </a:r>
            <a:endParaRPr lang="en-US" altLang="ko-KR" sz="1200" b="1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-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자녀와 상호작용하는 다양한 지식과 정보 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·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방법 등을 공유 등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en-US" altLang="ko-KR" sz="1200" b="1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가족코칭</a:t>
            </a:r>
            <a:endParaRPr lang="en-US" altLang="ko-KR" sz="1200" b="1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-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부모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·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자녀 상호작용프로그램에 참여하는 가정을 대상으로 가족 초청 또는 가정방문을 통해 가족 구성원 전체에 대한 </a:t>
            </a:r>
            <a:r>
              <a:rPr lang="ko-KR" altLang="en-US" sz="1200" dirty="0" err="1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코칭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.</a:t>
            </a:r>
          </a:p>
          <a:p>
            <a:pPr fontAlgn="base" latinLnBrk="1"/>
            <a:r>
              <a:rPr lang="en-US" altLang="ko-KR" sz="12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4537813A-2C66-4273-A8F5-0C86D381D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4943">
            <a:off x="8250231" y="2222944"/>
            <a:ext cx="809227" cy="1280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8892" y="2126043"/>
            <a:ext cx="203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서비스 대상</a:t>
            </a:r>
            <a:endParaRPr lang="ko-KR" altLang="en-US" b="1" dirty="0">
              <a:solidFill>
                <a:srgbClr val="4E3A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0417" y="2354129"/>
            <a:ext cx="166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서비스 내용</a:t>
            </a:r>
            <a:endParaRPr lang="ko-KR" altLang="en-US" b="1" dirty="0">
              <a:solidFill>
                <a:srgbClr val="4E3A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16974" y="1481142"/>
            <a:ext cx="177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서비스 기간 및 장</a:t>
            </a:r>
            <a:r>
              <a:rPr lang="ko-KR" altLang="en-US" b="1" dirty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소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4537813A-2C66-4273-A8F5-0C86D381D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4943">
            <a:off x="8402631" y="2375344"/>
            <a:ext cx="809227" cy="128011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4537813A-2C66-4273-A8F5-0C86D381D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6174">
            <a:off x="4251911" y="4925162"/>
            <a:ext cx="809227" cy="128011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7"/>
          <a:stretch/>
        </p:blipFill>
        <p:spPr bwMode="auto">
          <a:xfrm>
            <a:off x="564036" y="4539162"/>
            <a:ext cx="3062828" cy="1880264"/>
          </a:xfrm>
          <a:prstGeom prst="round2DiagRect">
            <a:avLst>
              <a:gd name="adj1" fmla="val 16667"/>
              <a:gd name="adj2" fmla="val 2615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487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DD7C94F-DB5C-443C-AAF9-72DDE9E3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="" xmlns:a16="http://schemas.microsoft.com/office/drawing/2014/main" id="{D13D6877-7A5F-4C0C-A3AE-162D335E75D4}"/>
              </a:ext>
            </a:extLst>
          </p:cNvPr>
          <p:cNvSpPr/>
          <p:nvPr/>
        </p:nvSpPr>
        <p:spPr>
          <a:xfrm>
            <a:off x="2427570" y="2651647"/>
            <a:ext cx="4288859" cy="1235923"/>
          </a:xfrm>
          <a:prstGeom prst="roundRect">
            <a:avLst>
              <a:gd name="adj" fmla="val 50000"/>
            </a:avLst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="" xmlns:a16="http://schemas.microsoft.com/office/drawing/2014/main" id="{C1030449-B843-48CE-AD6F-DCE751439DB2}"/>
              </a:ext>
            </a:extLst>
          </p:cNvPr>
          <p:cNvSpPr/>
          <p:nvPr/>
        </p:nvSpPr>
        <p:spPr>
          <a:xfrm>
            <a:off x="2658383" y="3526971"/>
            <a:ext cx="3827233" cy="2010149"/>
          </a:xfrm>
          <a:prstGeom prst="ellipse">
            <a:avLst/>
          </a:prstGeom>
          <a:solidFill>
            <a:srgbClr val="E7B0B8">
              <a:alpha val="25000"/>
            </a:srgb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endParaRPr lang="en-US" altLang="ko-KR" sz="13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이용자 참여 확대를 위해 가족이 함께하는 가족단위 프로그램 활성화하여 서비스 전달체계를 갖추고 다양한 지역주민의 특성을 고려한 맞춤형 가족지원서비스 제공함으로써 가족의 안정성 강화 및 가족관계 증진에 기여</a:t>
            </a:r>
          </a:p>
          <a:p>
            <a:pPr fontAlgn="base" latinLnBrk="1"/>
            <a:endParaRPr lang="ko-KR" altLang="en-US" sz="1400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en-US" altLang="ko-KR" sz="1050" dirty="0" smtClean="0">
              <a:solidFill>
                <a:srgbClr val="FF0000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ko-KR" altLang="en-US" sz="1050" dirty="0">
              <a:solidFill>
                <a:srgbClr val="FF0000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F448359-07FE-450E-8A06-FD939A229808}"/>
              </a:ext>
            </a:extLst>
          </p:cNvPr>
          <p:cNvSpPr txBox="1"/>
          <p:nvPr/>
        </p:nvSpPr>
        <p:spPr>
          <a:xfrm>
            <a:off x="1919288" y="2750290"/>
            <a:ext cx="5305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06.</a:t>
            </a:r>
          </a:p>
          <a:p>
            <a:pPr algn="ctr"/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건강가정지원사업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7694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DD7C94F-DB5C-443C-AAF9-72DDE9E3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7468C55-E09E-47BC-ABE2-7ED5FA2DEDFC}"/>
              </a:ext>
            </a:extLst>
          </p:cNvPr>
          <p:cNvSpPr/>
          <p:nvPr/>
        </p:nvSpPr>
        <p:spPr>
          <a:xfrm>
            <a:off x="411167" y="768671"/>
            <a:ext cx="8674216" cy="5662569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="" xmlns:a16="http://schemas.microsoft.com/office/drawing/2014/main" id="{9C0D4AF6-FF2D-4D70-ADD4-1B375C6289D0}"/>
              </a:ext>
            </a:extLst>
          </p:cNvPr>
          <p:cNvSpPr/>
          <p:nvPr/>
        </p:nvSpPr>
        <p:spPr>
          <a:xfrm>
            <a:off x="542252" y="1519774"/>
            <a:ext cx="2631253" cy="20801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endParaRPr lang="en-US" altLang="ko-KR" sz="12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ko-KR" altLang="en-US" sz="11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▶ 필기 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대비반</a:t>
            </a:r>
            <a:r>
              <a:rPr lang="en-US" altLang="ko-KR" sz="11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1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: </a:t>
            </a:r>
            <a:r>
              <a:rPr lang="en-US" altLang="ko-KR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3</a:t>
            </a:r>
            <a:r>
              <a:rPr lang="ko-KR" altLang="en-US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월</a:t>
            </a:r>
            <a:r>
              <a:rPr lang="en-US" altLang="ko-KR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~5</a:t>
            </a:r>
            <a:r>
              <a:rPr lang="ko-KR" altLang="en-US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월 </a:t>
            </a:r>
            <a:endParaRPr lang="en-US" altLang="ko-KR" sz="1100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1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  - </a:t>
            </a:r>
            <a:r>
              <a:rPr lang="ko-KR" altLang="en-US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매주 월</a:t>
            </a:r>
            <a:r>
              <a:rPr lang="en-US" altLang="ko-KR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수</a:t>
            </a:r>
            <a:r>
              <a:rPr lang="en-US" altLang="ko-KR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금 </a:t>
            </a:r>
            <a:r>
              <a:rPr lang="en-US" altLang="ko-KR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(19:00~21:00)</a:t>
            </a:r>
            <a:r>
              <a:rPr lang="ko-KR" altLang="en-US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</a:p>
          <a:p>
            <a:pPr fontAlgn="base" latinLnBrk="1"/>
            <a:r>
              <a:rPr lang="ko-KR" altLang="en-US" sz="11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▶</a:t>
            </a:r>
            <a:r>
              <a:rPr lang="en-US" altLang="ko-KR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ko-KR" altLang="en-US" sz="11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실기 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대비반</a:t>
            </a:r>
            <a:r>
              <a:rPr lang="en-US" altLang="ko-KR" sz="11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: </a:t>
            </a:r>
            <a:r>
              <a:rPr lang="en-US" altLang="ko-KR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6</a:t>
            </a:r>
            <a:r>
              <a:rPr lang="ko-KR" altLang="en-US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월</a:t>
            </a:r>
            <a:r>
              <a:rPr lang="en-US" altLang="ko-KR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~7</a:t>
            </a:r>
            <a:r>
              <a:rPr lang="ko-KR" altLang="en-US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월</a:t>
            </a:r>
            <a:endParaRPr lang="en-US" altLang="ko-KR" sz="1100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1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   - </a:t>
            </a:r>
            <a:r>
              <a:rPr lang="ko-KR" altLang="en-US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매주 월</a:t>
            </a:r>
            <a:r>
              <a:rPr lang="en-US" altLang="ko-KR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수</a:t>
            </a:r>
            <a:r>
              <a:rPr lang="en-US" altLang="ko-KR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금</a:t>
            </a:r>
            <a:r>
              <a:rPr lang="en-US" altLang="ko-KR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(19:00~21:00)</a:t>
            </a:r>
          </a:p>
          <a:p>
            <a:pPr fontAlgn="base" latinLnBrk="1"/>
            <a:r>
              <a:rPr lang="ko-KR" altLang="en-US" sz="11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▶ 프로그램 대상 </a:t>
            </a:r>
            <a:endParaRPr lang="en-US" altLang="ko-KR" sz="1100" b="1" dirty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1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   -</a:t>
            </a:r>
            <a:r>
              <a:rPr lang="ko-KR" altLang="en-US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자격증 취득을 희망하는 결혼이민자  </a:t>
            </a:r>
            <a:r>
              <a:rPr lang="en-US" altLang="ko-KR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</a:p>
          <a:p>
            <a:pPr fontAlgn="base" latinLnBrk="1"/>
            <a:r>
              <a:rPr lang="ko-KR" altLang="en-US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▶프로그램 장소 </a:t>
            </a:r>
            <a:endParaRPr lang="en-US" altLang="ko-KR" sz="1200" b="1" dirty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  </a:t>
            </a:r>
            <a:r>
              <a:rPr lang="en-US" altLang="ko-KR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-</a:t>
            </a:r>
            <a:r>
              <a:rPr lang="ko-KR" altLang="en-US" sz="11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센터 교육장</a:t>
            </a:r>
            <a:endParaRPr lang="en-US" altLang="ko-KR" sz="1100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ko-KR" altLang="en-US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▶비용 </a:t>
            </a:r>
            <a:r>
              <a:rPr lang="en-US" altLang="ko-KR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무료</a:t>
            </a:r>
            <a:endParaRPr lang="en-US" altLang="ko-KR" sz="1200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="" xmlns:a16="http://schemas.microsoft.com/office/drawing/2014/main" id="{6A431264-9BAA-4182-B935-954E0EF84246}"/>
              </a:ext>
            </a:extLst>
          </p:cNvPr>
          <p:cNvSpPr/>
          <p:nvPr/>
        </p:nvSpPr>
        <p:spPr>
          <a:xfrm>
            <a:off x="473097" y="4131506"/>
            <a:ext cx="2700407" cy="1856292"/>
          </a:xfrm>
          <a:prstGeom prst="roundRect">
            <a:avLst/>
          </a:prstGeom>
          <a:solidFill>
            <a:srgbClr val="EFCACA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ko-KR" altLang="en-US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▶ 교육 일시 </a:t>
            </a:r>
            <a:endParaRPr lang="en-US" altLang="ko-KR" sz="1200" b="1" dirty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-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4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월 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9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일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~ 4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월 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17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일</a:t>
            </a:r>
            <a:r>
              <a:rPr lang="en-US" altLang="ko-KR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월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수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목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금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)</a:t>
            </a:r>
          </a:p>
          <a:p>
            <a:pPr fontAlgn="base" latinLnBrk="1"/>
            <a:endParaRPr lang="en-US" altLang="ko-KR" sz="12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ko-KR" altLang="en-US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▶ 교육 장소 </a:t>
            </a:r>
            <a:endParaRPr lang="en-US" altLang="ko-KR" sz="12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2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-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센터 교육장</a:t>
            </a:r>
            <a:endParaRPr lang="en-US" altLang="ko-KR" sz="1200" dirty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322" y="3733231"/>
            <a:ext cx="1751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다문화 이해 강사 양성 교육</a:t>
            </a:r>
            <a:endParaRPr lang="en-US" altLang="ko-KR" b="1" dirty="0" smtClean="0">
              <a:solidFill>
                <a:srgbClr val="4E3A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algn="ctr"/>
            <a:endParaRPr lang="ko-KR" altLang="en-US" b="1" dirty="0">
              <a:solidFill>
                <a:srgbClr val="4E3A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33078" y="1091653"/>
            <a:ext cx="177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한식조리기능사 자격증 </a:t>
            </a:r>
            <a:r>
              <a:rPr lang="ko-KR" altLang="en-US" b="1" dirty="0" err="1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취득반</a:t>
            </a:r>
            <a:endParaRPr lang="ko-KR" altLang="en-US" b="1" dirty="0">
              <a:solidFill>
                <a:srgbClr val="4E3A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4537813A-2C66-4273-A8F5-0C86D381D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6174">
            <a:off x="157378" y="5310654"/>
            <a:ext cx="809227" cy="1280113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사각형: 둥근 모서리 9">
            <a:extLst>
              <a:ext uri="{FF2B5EF4-FFF2-40B4-BE49-F238E27FC236}">
                <a16:creationId xmlns="" xmlns:a16="http://schemas.microsoft.com/office/drawing/2014/main" id="{6A431264-9BAA-4182-B935-954E0EF84246}"/>
              </a:ext>
            </a:extLst>
          </p:cNvPr>
          <p:cNvSpPr/>
          <p:nvPr/>
        </p:nvSpPr>
        <p:spPr>
          <a:xfrm>
            <a:off x="3421589" y="1527100"/>
            <a:ext cx="2153188" cy="1780198"/>
          </a:xfrm>
          <a:prstGeom prst="roundRect">
            <a:avLst/>
          </a:prstGeom>
          <a:solidFill>
            <a:srgbClr val="EFCACA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endParaRPr lang="en-US" altLang="ko-KR" sz="12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ko-KR" altLang="en-US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▶ 교육 일시 </a:t>
            </a:r>
            <a:endParaRPr lang="en-US" altLang="ko-KR" sz="1200" b="1" dirty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-4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월 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18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일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~ (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매주 수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목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)</a:t>
            </a:r>
          </a:p>
          <a:p>
            <a:pPr fontAlgn="base" latinLnBrk="1"/>
            <a:endParaRPr lang="en-US" altLang="ko-KR" sz="12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ko-KR" altLang="en-US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▶ 교육 대상</a:t>
            </a:r>
            <a:endParaRPr lang="en-US" altLang="ko-KR" sz="12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-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결혼이민자 및 다문화 가족</a:t>
            </a:r>
            <a:endParaRPr lang="en-US" altLang="ko-KR" sz="1200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endParaRPr lang="en-US" altLang="ko-KR" sz="12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ko-KR" altLang="en-US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▶</a:t>
            </a:r>
            <a:r>
              <a:rPr lang="ko-KR" altLang="en-US" sz="12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프로그램 장소 </a:t>
            </a:r>
            <a:endParaRPr lang="en-US" altLang="ko-KR" sz="1200" b="1" dirty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-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센터 </a:t>
            </a:r>
            <a:r>
              <a:rPr lang="ko-KR" altLang="en-US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교육장</a:t>
            </a:r>
            <a:endParaRPr lang="en-US" altLang="ko-KR" sz="1200" dirty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endParaRPr lang="en-US" altLang="ko-KR" sz="1200" dirty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22201" y="1098979"/>
            <a:ext cx="175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컴퓨터 </a:t>
            </a:r>
            <a:r>
              <a:rPr lang="en-US" altLang="ko-KR" b="1" dirty="0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ITQ </a:t>
            </a:r>
            <a:r>
              <a:rPr lang="ko-KR" altLang="en-US" b="1" dirty="0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한글교육</a:t>
            </a:r>
            <a:endParaRPr lang="ko-KR" altLang="en-US" b="1" dirty="0">
              <a:solidFill>
                <a:srgbClr val="4E3A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24" name="사각형: 둥근 모서리 3">
            <a:extLst>
              <a:ext uri="{FF2B5EF4-FFF2-40B4-BE49-F238E27FC236}">
                <a16:creationId xmlns="" xmlns:a16="http://schemas.microsoft.com/office/drawing/2014/main" id="{9C0D4AF6-FF2D-4D70-ADD4-1B375C6289D0}"/>
              </a:ext>
            </a:extLst>
          </p:cNvPr>
          <p:cNvSpPr/>
          <p:nvPr/>
        </p:nvSpPr>
        <p:spPr>
          <a:xfrm>
            <a:off x="5993428" y="1527100"/>
            <a:ext cx="2554413" cy="10400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endParaRPr lang="en-US" altLang="ko-KR" sz="12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8667" y="1091652"/>
            <a:ext cx="202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가족 나눔 봉사단</a:t>
            </a:r>
            <a:r>
              <a:rPr lang="en-US" altLang="ko-KR" b="1" dirty="0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b="1" dirty="0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다문화 가정 자조모임</a:t>
            </a:r>
            <a:endParaRPr lang="ko-KR" altLang="en-US" b="1" dirty="0">
              <a:solidFill>
                <a:srgbClr val="4E3A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86669" y="1732245"/>
            <a:ext cx="2489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1훈왼손잡이 Regular" pitchFamily="18" charset="-127"/>
                <a:ea typeface="1훈왼손잡이 Regular" pitchFamily="18" charset="-127"/>
              </a:rPr>
              <a:t>▶ 일시 </a:t>
            </a:r>
            <a:r>
              <a:rPr lang="en-US" altLang="ko-KR" sz="1200" b="1" dirty="0" smtClean="0">
                <a:latin typeface="1훈왼손잡이 Regular" pitchFamily="18" charset="-127"/>
                <a:ea typeface="1훈왼손잡이 Regular" pitchFamily="18" charset="-127"/>
              </a:rPr>
              <a:t>: </a:t>
            </a:r>
            <a:r>
              <a:rPr lang="ko-KR" altLang="en-US" sz="1200" dirty="0">
                <a:latin typeface="1훈왼손잡이 Regular" pitchFamily="18" charset="-127"/>
                <a:ea typeface="1훈왼손잡이 Regular" pitchFamily="18" charset="-127"/>
              </a:rPr>
              <a:t>연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중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r>
              <a:rPr lang="en-US" altLang="ko-KR" sz="1200" b="1" dirty="0" smtClean="0">
                <a:latin typeface="1훈왼손잡이 Regular" pitchFamily="18" charset="-127"/>
                <a:ea typeface="1훈왼손잡이 Regular" pitchFamily="18" charset="-127"/>
              </a:rPr>
              <a:t> </a:t>
            </a:r>
            <a:endParaRPr lang="en-US" altLang="ko-KR" sz="1200" b="1" dirty="0">
              <a:latin typeface="1훈왼손잡이 Regular" pitchFamily="18" charset="-127"/>
              <a:ea typeface="1훈왼손잡이 Regular" pitchFamily="18" charset="-127"/>
            </a:endParaRPr>
          </a:p>
          <a:p>
            <a:r>
              <a:rPr lang="ko-KR" altLang="en-US" sz="1200" b="1" dirty="0" smtClean="0">
                <a:latin typeface="1훈왼손잡이 Regular" pitchFamily="18" charset="-127"/>
                <a:ea typeface="1훈왼손잡이 Regular" pitchFamily="18" charset="-127"/>
              </a:rPr>
              <a:t>▶ 대상 </a:t>
            </a:r>
            <a:r>
              <a:rPr lang="en-US" altLang="ko-KR" sz="1200" b="1" dirty="0" smtClean="0">
                <a:latin typeface="1훈왼손잡이 Regular" pitchFamily="18" charset="-127"/>
                <a:ea typeface="1훈왼손잡이 Regular" pitchFamily="18" charset="-127"/>
              </a:rPr>
              <a:t>: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다문화 가정 및 이사 가정</a:t>
            </a:r>
            <a:endParaRPr lang="ko-KR" altLang="en-US" sz="1200" dirty="0">
              <a:latin typeface="1훈왼손잡이 Regular" pitchFamily="18" charset="-127"/>
              <a:ea typeface="1훈왼손잡이 Regular" pitchFamily="18" charset="-127"/>
            </a:endParaRPr>
          </a:p>
        </p:txBody>
      </p:sp>
      <p:sp>
        <p:nvSpPr>
          <p:cNvPr id="31" name="사각형: 둥근 모서리 3">
            <a:extLst>
              <a:ext uri="{FF2B5EF4-FFF2-40B4-BE49-F238E27FC236}">
                <a16:creationId xmlns="" xmlns:a16="http://schemas.microsoft.com/office/drawing/2014/main" id="{9C0D4AF6-FF2D-4D70-ADD4-1B375C6289D0}"/>
              </a:ext>
            </a:extLst>
          </p:cNvPr>
          <p:cNvSpPr/>
          <p:nvPr/>
        </p:nvSpPr>
        <p:spPr>
          <a:xfrm>
            <a:off x="5993429" y="3084724"/>
            <a:ext cx="2653936" cy="11961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endParaRPr lang="en-US" altLang="ko-KR" sz="12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0718" y="2751041"/>
            <a:ext cx="202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다문화 가족 </a:t>
            </a:r>
            <a:endParaRPr lang="en-US" altLang="ko-KR" b="1" dirty="0" smtClean="0">
              <a:solidFill>
                <a:srgbClr val="4E3A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algn="ctr"/>
            <a:r>
              <a:rPr lang="ko-KR" altLang="en-US" b="1" dirty="0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초기정착 지원</a:t>
            </a:r>
            <a:endParaRPr lang="ko-KR" altLang="en-US" b="1" dirty="0">
              <a:solidFill>
                <a:srgbClr val="4E3A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57669" y="3353968"/>
            <a:ext cx="234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1훈왼손잡이 Regular" pitchFamily="18" charset="-127"/>
                <a:ea typeface="1훈왼손잡이 Regular" pitchFamily="18" charset="-127"/>
              </a:rPr>
              <a:t>▶ 일시 </a:t>
            </a:r>
            <a:r>
              <a:rPr lang="en-US" altLang="ko-KR" sz="1200" b="1" dirty="0" smtClean="0">
                <a:latin typeface="1훈왼손잡이 Regular" pitchFamily="18" charset="-127"/>
                <a:ea typeface="1훈왼손잡이 Regular" pitchFamily="18" charset="-127"/>
              </a:rPr>
              <a:t>: </a:t>
            </a:r>
            <a:r>
              <a:rPr lang="ko-KR" altLang="en-US" sz="1200" dirty="0">
                <a:latin typeface="1훈왼손잡이 Regular" pitchFamily="18" charset="-127"/>
                <a:ea typeface="1훈왼손잡이 Regular" pitchFamily="18" charset="-127"/>
              </a:rPr>
              <a:t>연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중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r>
              <a:rPr lang="en-US" altLang="ko-KR" sz="1200" b="1" dirty="0" smtClean="0">
                <a:latin typeface="1훈왼손잡이 Regular" pitchFamily="18" charset="-127"/>
                <a:ea typeface="1훈왼손잡이 Regular" pitchFamily="18" charset="-127"/>
              </a:rPr>
              <a:t> </a:t>
            </a:r>
            <a:endParaRPr lang="en-US" altLang="ko-KR" sz="1200" b="1" dirty="0">
              <a:latin typeface="1훈왼손잡이 Regular" pitchFamily="18" charset="-127"/>
              <a:ea typeface="1훈왼손잡이 Regular" pitchFamily="18" charset="-127"/>
            </a:endParaRPr>
          </a:p>
          <a:p>
            <a:r>
              <a:rPr lang="ko-KR" altLang="en-US" sz="1200" b="1" dirty="0" smtClean="0">
                <a:latin typeface="1훈왼손잡이 Regular" pitchFamily="18" charset="-127"/>
                <a:ea typeface="1훈왼손잡이 Regular" pitchFamily="18" charset="-127"/>
              </a:rPr>
              <a:t>▶ 대상 </a:t>
            </a:r>
            <a:r>
              <a:rPr lang="en-US" altLang="ko-KR" sz="1200" b="1" dirty="0" smtClean="0">
                <a:latin typeface="1훈왼손잡이 Regular" pitchFamily="18" charset="-127"/>
                <a:ea typeface="1훈왼손잡이 Regular" pitchFamily="18" charset="-127"/>
              </a:rPr>
              <a:t>: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입국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3~5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년 이내의              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            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결혼이민자와 그 가족</a:t>
            </a:r>
            <a:endParaRPr lang="ko-KR" altLang="en-US" sz="1200" dirty="0">
              <a:latin typeface="1훈왼손잡이 Regular" pitchFamily="18" charset="-127"/>
              <a:ea typeface="1훈왼손잡이 Regular" pitchFamily="18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4537813A-2C66-4273-A8F5-0C86D381D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0752" y="2718697"/>
            <a:ext cx="809227" cy="128011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4537813A-2C66-4273-A8F5-0C86D381D6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4943">
            <a:off x="5174610" y="1342559"/>
            <a:ext cx="685267" cy="1084021"/>
          </a:xfrm>
          <a:prstGeom prst="rect">
            <a:avLst/>
          </a:prstGeom>
        </p:spPr>
      </p:pic>
      <p:sp>
        <p:nvSpPr>
          <p:cNvPr id="33" name="사각형: 둥근 모서리 9">
            <a:extLst>
              <a:ext uri="{FF2B5EF4-FFF2-40B4-BE49-F238E27FC236}">
                <a16:creationId xmlns="" xmlns:a16="http://schemas.microsoft.com/office/drawing/2014/main" id="{6A431264-9BAA-4182-B935-954E0EF84246}"/>
              </a:ext>
            </a:extLst>
          </p:cNvPr>
          <p:cNvSpPr/>
          <p:nvPr/>
        </p:nvSpPr>
        <p:spPr>
          <a:xfrm>
            <a:off x="3421589" y="4170513"/>
            <a:ext cx="2303016" cy="1780198"/>
          </a:xfrm>
          <a:prstGeom prst="roundRect">
            <a:avLst/>
          </a:prstGeom>
          <a:solidFill>
            <a:srgbClr val="EFCACA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endParaRPr lang="en-US" altLang="ko-KR" sz="12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ko-KR" altLang="en-US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▶ 교육 일시 </a:t>
            </a:r>
            <a:endParaRPr lang="en-US" altLang="ko-KR" sz="1200" b="1" dirty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-4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월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~ 12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월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(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매주 수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목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)</a:t>
            </a:r>
          </a:p>
          <a:p>
            <a:pPr fontAlgn="base" latinLnBrk="1"/>
            <a:endParaRPr lang="en-US" altLang="ko-KR" sz="12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ko-KR" altLang="en-US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▶ 교육 대상</a:t>
            </a:r>
            <a:endParaRPr lang="en-US" altLang="ko-KR" sz="12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-</a:t>
            </a:r>
            <a:r>
              <a:rPr lang="ko-KR" altLang="en-US" sz="1200" dirty="0" err="1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학령기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다문화 가정 자녀 및 </a:t>
            </a:r>
            <a:endParaRPr lang="en-US" altLang="ko-KR" sz="1200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또래아동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다문화 부모</a:t>
            </a:r>
            <a:endParaRPr lang="en-US" altLang="ko-KR" sz="12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endParaRPr lang="en-US" altLang="ko-KR" sz="12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ko-KR" altLang="en-US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▶</a:t>
            </a:r>
            <a:r>
              <a:rPr lang="ko-KR" altLang="en-US" sz="12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프로그램 장소 </a:t>
            </a:r>
            <a:endParaRPr lang="en-US" altLang="ko-KR" sz="1200" b="1" dirty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-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센터 교육장 및 외부기관연계</a:t>
            </a:r>
            <a:endParaRPr lang="en-US" altLang="ko-KR" sz="1200" dirty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endParaRPr lang="en-US" altLang="ko-KR" sz="1200" dirty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22201" y="3634505"/>
            <a:ext cx="175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다문화가족</a:t>
            </a:r>
            <a:endParaRPr lang="en-US" altLang="ko-KR" b="1" dirty="0" smtClean="0">
              <a:solidFill>
                <a:srgbClr val="4E3A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algn="ctr"/>
            <a:r>
              <a:rPr lang="ko-KR" altLang="en-US" b="1" dirty="0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자녀성장지원 사업</a:t>
            </a:r>
            <a:endParaRPr lang="ko-KR" altLang="en-US" b="1" dirty="0">
              <a:solidFill>
                <a:srgbClr val="4E3A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37" name="사각형: 둥근 모서리 3">
            <a:extLst>
              <a:ext uri="{FF2B5EF4-FFF2-40B4-BE49-F238E27FC236}">
                <a16:creationId xmlns="" xmlns:a16="http://schemas.microsoft.com/office/drawing/2014/main" id="{9C0D4AF6-FF2D-4D70-ADD4-1B375C6289D0}"/>
              </a:ext>
            </a:extLst>
          </p:cNvPr>
          <p:cNvSpPr/>
          <p:nvPr/>
        </p:nvSpPr>
        <p:spPr>
          <a:xfrm>
            <a:off x="5993429" y="4715485"/>
            <a:ext cx="2705169" cy="15239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endParaRPr lang="en-US" altLang="ko-KR" sz="12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19294" y="4333698"/>
            <a:ext cx="22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제 </a:t>
            </a:r>
            <a:r>
              <a:rPr lang="en-US" altLang="ko-KR" b="1" dirty="0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2</a:t>
            </a:r>
            <a:r>
              <a:rPr lang="ko-KR" altLang="en-US" b="1" dirty="0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회 아버지 사진전</a:t>
            </a:r>
            <a:endParaRPr lang="en-US" altLang="ko-KR" b="1" dirty="0" smtClean="0">
              <a:solidFill>
                <a:srgbClr val="4E3A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algn="ctr"/>
            <a:r>
              <a:rPr lang="en-US" altLang="ko-KR" b="1" dirty="0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(</a:t>
            </a:r>
            <a:r>
              <a:rPr lang="ko-KR" altLang="en-US" b="1" dirty="0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아빠의 육아참여 사진전</a:t>
            </a:r>
            <a:r>
              <a:rPr lang="en-US" altLang="ko-KR" b="1" dirty="0" smtClean="0">
                <a:solidFill>
                  <a:srgbClr val="4E3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)</a:t>
            </a:r>
            <a:endParaRPr lang="ko-KR" altLang="en-US" b="1" dirty="0">
              <a:solidFill>
                <a:srgbClr val="4E3A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2988" y="4935048"/>
            <a:ext cx="2584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1훈왼손잡이 Regular" pitchFamily="18" charset="-127"/>
                <a:ea typeface="1훈왼손잡이 Regular" pitchFamily="18" charset="-127"/>
              </a:rPr>
              <a:t>▶ 일시 </a:t>
            </a:r>
            <a:r>
              <a:rPr lang="en-US" altLang="ko-KR" sz="1200" b="1" dirty="0" smtClean="0">
                <a:latin typeface="1훈왼손잡이 Regular" pitchFamily="18" charset="-127"/>
                <a:ea typeface="1훈왼손잡이 Regular" pitchFamily="18" charset="-127"/>
              </a:rPr>
              <a:t>: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4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월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~6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월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r>
              <a:rPr lang="en-US" altLang="ko-KR" sz="1200" b="1" dirty="0" smtClean="0">
                <a:latin typeface="1훈왼손잡이 Regular" pitchFamily="18" charset="-127"/>
                <a:ea typeface="1훈왼손잡이 Regular" pitchFamily="18" charset="-127"/>
              </a:rPr>
              <a:t> </a:t>
            </a:r>
            <a:endParaRPr lang="en-US" altLang="ko-KR" sz="1200" b="1" dirty="0">
              <a:latin typeface="1훈왼손잡이 Regular" pitchFamily="18" charset="-127"/>
              <a:ea typeface="1훈왼손잡이 Regular" pitchFamily="18" charset="-127"/>
            </a:endParaRPr>
          </a:p>
          <a:p>
            <a:r>
              <a:rPr lang="ko-KR" altLang="en-US" sz="1200" b="1" dirty="0" smtClean="0">
                <a:latin typeface="1훈왼손잡이 Regular" pitchFamily="18" charset="-127"/>
                <a:ea typeface="1훈왼손잡이 Regular" pitchFamily="18" charset="-127"/>
              </a:rPr>
              <a:t>▶ 대상 </a:t>
            </a:r>
            <a:r>
              <a:rPr lang="en-US" altLang="ko-KR" sz="1200" b="1" dirty="0" smtClean="0">
                <a:latin typeface="1훈왼손잡이 Regular" pitchFamily="18" charset="-127"/>
                <a:ea typeface="1훈왼손잡이 Regular" pitchFamily="18" charset="-127"/>
              </a:rPr>
              <a:t>: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영암군 거주 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             초등학생 이하 자녀를 둔                     </a:t>
            </a:r>
            <a:r>
              <a:rPr lang="en-US" altLang="ko-KR" sz="1200" dirty="0"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 </a:t>
            </a:r>
          </a:p>
          <a:p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            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아버지</a:t>
            </a:r>
            <a:endParaRPr lang="ko-KR" altLang="en-US" sz="1200" dirty="0">
              <a:latin typeface="1훈왼손잡이 Regular" pitchFamily="18" charset="-127"/>
              <a:ea typeface="1훈왼손잡이 Regula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9230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DD7C94F-DB5C-443C-AAF9-72DDE9E3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="" xmlns:a16="http://schemas.microsoft.com/office/drawing/2014/main" id="{D13D6877-7A5F-4C0C-A3AE-162D335E75D4}"/>
              </a:ext>
            </a:extLst>
          </p:cNvPr>
          <p:cNvSpPr/>
          <p:nvPr/>
        </p:nvSpPr>
        <p:spPr>
          <a:xfrm>
            <a:off x="2427570" y="2651647"/>
            <a:ext cx="4288859" cy="1235923"/>
          </a:xfrm>
          <a:prstGeom prst="roundRect">
            <a:avLst>
              <a:gd name="adj" fmla="val 50000"/>
            </a:avLst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F448359-07FE-450E-8A06-FD939A229808}"/>
              </a:ext>
            </a:extLst>
          </p:cNvPr>
          <p:cNvSpPr txBox="1"/>
          <p:nvPr/>
        </p:nvSpPr>
        <p:spPr>
          <a:xfrm>
            <a:off x="1919288" y="2750290"/>
            <a:ext cx="5305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07.</a:t>
            </a:r>
          </a:p>
          <a:p>
            <a:pPr algn="ctr"/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다문화 사례 관리 사업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="" xmlns:a16="http://schemas.microsoft.com/office/drawing/2014/main" id="{C1030449-B843-48CE-AD6F-DCE751439DB2}"/>
              </a:ext>
            </a:extLst>
          </p:cNvPr>
          <p:cNvSpPr/>
          <p:nvPr/>
        </p:nvSpPr>
        <p:spPr>
          <a:xfrm>
            <a:off x="2694212" y="3581287"/>
            <a:ext cx="4098473" cy="1909732"/>
          </a:xfrm>
          <a:prstGeom prst="ellipse">
            <a:avLst/>
          </a:prstGeom>
          <a:solidFill>
            <a:srgbClr val="E7B0B8">
              <a:alpha val="25000"/>
            </a:srgb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endParaRPr lang="en-US" altLang="ko-KR" sz="13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400" dirty="0" err="1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다문화가족의</a:t>
            </a:r>
            <a:r>
              <a:rPr lang="en-US" altLang="ko-KR" sz="14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복잡하고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다양한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400" dirty="0" err="1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문제해</a:t>
            </a:r>
            <a:r>
              <a:rPr lang="ko-KR" altLang="en-US" sz="14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결 </a:t>
            </a:r>
            <a:r>
              <a:rPr lang="en-US" altLang="ko-KR" sz="14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및 </a:t>
            </a:r>
            <a:r>
              <a:rPr lang="en-US" altLang="ko-KR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욕구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해소를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위한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심리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정서적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안정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및 </a:t>
            </a:r>
            <a:r>
              <a:rPr lang="ko-KR" altLang="en-US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자</a:t>
            </a:r>
            <a:r>
              <a:rPr lang="en-US" altLang="ko-KR" sz="1400" dirty="0" err="1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립역량</a:t>
            </a:r>
            <a:r>
              <a:rPr lang="en-US" altLang="ko-KR" sz="14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강화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지원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등 </a:t>
            </a:r>
            <a:r>
              <a:rPr lang="en-US" altLang="ko-KR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맞춤형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종합서비스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제공을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통해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안정적인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한국생활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정착을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지원하고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있습니다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.</a:t>
            </a:r>
          </a:p>
          <a:p>
            <a:pPr fontAlgn="base" latinLnBrk="1"/>
            <a:endParaRPr lang="en-US" altLang="ko-KR" sz="1050" dirty="0" smtClean="0">
              <a:solidFill>
                <a:srgbClr val="FF0000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ko-KR" altLang="en-US" sz="1050" dirty="0">
              <a:solidFill>
                <a:srgbClr val="FF0000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4245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DD7C94F-DB5C-443C-AAF9-72DDE9E3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7468C55-E09E-47BC-ABE2-7ED5FA2DEDFC}"/>
              </a:ext>
            </a:extLst>
          </p:cNvPr>
          <p:cNvSpPr/>
          <p:nvPr/>
        </p:nvSpPr>
        <p:spPr>
          <a:xfrm>
            <a:off x="319416" y="929793"/>
            <a:ext cx="8674216" cy="5662569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="" xmlns:a16="http://schemas.microsoft.com/office/drawing/2014/main" id="{9C0D4AF6-FF2D-4D70-ADD4-1B375C6289D0}"/>
              </a:ext>
            </a:extLst>
          </p:cNvPr>
          <p:cNvSpPr/>
          <p:nvPr/>
        </p:nvSpPr>
        <p:spPr>
          <a:xfrm>
            <a:off x="564035" y="1907832"/>
            <a:ext cx="1964011" cy="16504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▶ </a:t>
            </a:r>
            <a:r>
              <a:rPr lang="ko-KR" altLang="en-US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서비스 이용기간 </a:t>
            </a:r>
            <a:r>
              <a:rPr lang="en-US" altLang="ko-KR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  - 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연중수시</a:t>
            </a:r>
            <a:endParaRPr lang="en-US" altLang="ko-KR" sz="1200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endParaRPr lang="en-US" altLang="ko-KR" sz="1200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ko-KR" altLang="en-US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▶서비스 장소 </a:t>
            </a:r>
            <a:endParaRPr lang="en-US" altLang="ko-KR" sz="1200" b="1" dirty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  - 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센터 및 외부연계 기관</a:t>
            </a:r>
            <a:endParaRPr lang="en-US" altLang="ko-KR" sz="1200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="" xmlns:a16="http://schemas.microsoft.com/office/drawing/2014/main" id="{6A431264-9BAA-4182-B935-954E0EF84246}"/>
              </a:ext>
            </a:extLst>
          </p:cNvPr>
          <p:cNvSpPr/>
          <p:nvPr/>
        </p:nvSpPr>
        <p:spPr>
          <a:xfrm>
            <a:off x="2676668" y="2513807"/>
            <a:ext cx="1979856" cy="1711355"/>
          </a:xfrm>
          <a:prstGeom prst="roundRect">
            <a:avLst/>
          </a:prstGeom>
          <a:solidFill>
            <a:srgbClr val="EFCACA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-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영암군에 거주하는 </a:t>
            </a:r>
            <a:endParaRPr lang="en-US" altLang="ko-KR" sz="13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다문화가정</a:t>
            </a:r>
            <a:endParaRPr lang="en-US" altLang="ko-KR" sz="13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3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(</a:t>
            </a:r>
            <a:r>
              <a:rPr lang="ko-KR" altLang="en-US" sz="13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다문화 가족</a:t>
            </a:r>
            <a:r>
              <a:rPr lang="en-US" altLang="ko-KR" sz="13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3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외국인 가족</a:t>
            </a:r>
            <a:r>
              <a:rPr lang="en-US" altLang="ko-KR" sz="13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3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북한이탈주민 가족</a:t>
            </a:r>
            <a:r>
              <a:rPr lang="en-US" altLang="ko-KR" sz="13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="" xmlns:a16="http://schemas.microsoft.com/office/drawing/2014/main" id="{F86CF31C-4482-425D-AB53-A08D16D839DB}"/>
              </a:ext>
            </a:extLst>
          </p:cNvPr>
          <p:cNvSpPr/>
          <p:nvPr/>
        </p:nvSpPr>
        <p:spPr>
          <a:xfrm>
            <a:off x="4833257" y="2733081"/>
            <a:ext cx="3880437" cy="27629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endParaRPr lang="en-US" altLang="ko-KR" sz="1200" b="1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▶ 센터  내부 자원 연계</a:t>
            </a:r>
            <a:endParaRPr lang="en-US" altLang="ko-KR" sz="12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-  </a:t>
            </a:r>
            <a:r>
              <a:rPr lang="ko-KR" altLang="en-US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상담</a:t>
            </a:r>
            <a:r>
              <a:rPr lang="en-US" altLang="ko-KR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가족</a:t>
            </a:r>
            <a:r>
              <a:rPr lang="en-US" altLang="ko-KR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부부</a:t>
            </a:r>
            <a:r>
              <a:rPr lang="en-US" altLang="ko-KR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자녀 상담</a:t>
            </a:r>
            <a:r>
              <a:rPr lang="en-US" altLang="ko-KR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) </a:t>
            </a:r>
            <a:r>
              <a:rPr lang="ko-KR" altLang="en-US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및 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방문교육</a:t>
            </a:r>
            <a:endParaRPr lang="en-US" altLang="ko-KR" sz="12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marL="171450" indent="-171450" fontAlgn="base" latinLnBrk="1">
              <a:buFontTx/>
              <a:buChar char="-"/>
            </a:pP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언어발달지원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통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·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번역 서비스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이중언어 코치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</a:p>
          <a:p>
            <a:pPr fontAlgn="base" latinLnBrk="1"/>
            <a:r>
              <a:rPr lang="en-US" altLang="ko-KR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  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한국어 교육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아이 돌봄 지원 등</a:t>
            </a:r>
            <a:endParaRPr lang="en-US" altLang="ko-KR" sz="1200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marL="171450" indent="-171450" fontAlgn="base" latinLnBrk="1">
              <a:buFontTx/>
              <a:buChar char="-"/>
            </a:pP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센터 내 프로그램</a:t>
            </a:r>
            <a:endParaRPr lang="en-US" altLang="ko-KR" sz="1200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  </a:t>
            </a:r>
            <a:r>
              <a:rPr lang="en-US" altLang="ko-KR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예 </a:t>
            </a:r>
            <a:r>
              <a:rPr lang="en-US" altLang="ko-KR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: </a:t>
            </a:r>
            <a:r>
              <a:rPr lang="ko-KR" altLang="en-US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고부관계 회복프로그램</a:t>
            </a:r>
            <a:r>
              <a:rPr lang="en-US" altLang="ko-KR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자녀성장지원</a:t>
            </a:r>
            <a:r>
              <a:rPr lang="en-US" altLang="ko-KR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endParaRPr lang="en-US" altLang="ko-KR" sz="1200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         </a:t>
            </a:r>
            <a:r>
              <a:rPr lang="ko-KR" altLang="en-US" sz="1200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취업지원 교육 </a:t>
            </a:r>
            <a:r>
              <a:rPr lang="ko-KR" altLang="en-US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등</a:t>
            </a:r>
            <a:r>
              <a:rPr lang="en-US" altLang="ko-KR" sz="1200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endParaRPr lang="en-US" altLang="ko-KR" sz="1200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ko-KR" altLang="en-US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▶ 지역 사회 자원 연계 </a:t>
            </a:r>
            <a:r>
              <a:rPr lang="en-US" altLang="ko-KR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(</a:t>
            </a:r>
            <a:r>
              <a:rPr lang="ko-KR" altLang="en-US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공공</a:t>
            </a:r>
            <a:r>
              <a:rPr lang="en-US" altLang="ko-KR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민간</a:t>
            </a:r>
            <a:r>
              <a:rPr lang="en-US" altLang="ko-KR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교육</a:t>
            </a:r>
            <a:r>
              <a:rPr lang="en-US" altLang="ko-KR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법률</a:t>
            </a:r>
            <a:r>
              <a:rPr lang="en-US" altLang="ko-KR" sz="12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ko-KR" altLang="en-US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등</a:t>
            </a:r>
            <a:r>
              <a:rPr lang="en-US" altLang="ko-KR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), </a:t>
            </a:r>
          </a:p>
          <a:p>
            <a:pPr fontAlgn="base" latinLnBrk="1"/>
            <a:r>
              <a:rPr lang="en-US" altLang="ko-KR" sz="12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  </a:t>
            </a:r>
            <a:r>
              <a:rPr lang="ko-KR" altLang="en-US" sz="12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정보제공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4537813A-2C66-4273-A8F5-0C86D381D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4943">
            <a:off x="8250231" y="2222944"/>
            <a:ext cx="809227" cy="1280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0037" y="2159345"/>
            <a:ext cx="1531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서비스 대상</a:t>
            </a:r>
            <a:endParaRPr lang="ko-KR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0417" y="2354129"/>
            <a:ext cx="166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서비스 내용</a:t>
            </a:r>
            <a:endParaRPr lang="ko-KR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16974" y="1481142"/>
            <a:ext cx="177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서비스 기간 및 장</a:t>
            </a:r>
            <a:r>
              <a:rPr lang="ko-KR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소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4537813A-2C66-4273-A8F5-0C86D381D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4943">
            <a:off x="8402631" y="2375344"/>
            <a:ext cx="809227" cy="128011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4537813A-2C66-4273-A8F5-0C86D381D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6174">
            <a:off x="4338089" y="4748430"/>
            <a:ext cx="809227" cy="1280113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9" name="_x309603720" descr="EMB000025e4bfa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08" y="4483195"/>
            <a:ext cx="3602038" cy="2025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804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DD7C94F-DB5C-443C-AAF9-72DDE9E3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="" xmlns:a16="http://schemas.microsoft.com/office/drawing/2014/main" id="{D13D6877-7A5F-4C0C-A3AE-162D335E75D4}"/>
              </a:ext>
            </a:extLst>
          </p:cNvPr>
          <p:cNvSpPr/>
          <p:nvPr/>
        </p:nvSpPr>
        <p:spPr>
          <a:xfrm>
            <a:off x="2427570" y="2651647"/>
            <a:ext cx="4288859" cy="1235923"/>
          </a:xfrm>
          <a:prstGeom prst="roundRect">
            <a:avLst>
              <a:gd name="adj" fmla="val 50000"/>
            </a:avLst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F448359-07FE-450E-8A06-FD939A229808}"/>
              </a:ext>
            </a:extLst>
          </p:cNvPr>
          <p:cNvSpPr txBox="1"/>
          <p:nvPr/>
        </p:nvSpPr>
        <p:spPr>
          <a:xfrm>
            <a:off x="1919288" y="2750290"/>
            <a:ext cx="5305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08.</a:t>
            </a:r>
          </a:p>
          <a:p>
            <a:pPr algn="ctr"/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아이 돌봄 지원사업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="" xmlns:a16="http://schemas.microsoft.com/office/drawing/2014/main" id="{C1030449-B843-48CE-AD6F-DCE751439DB2}"/>
              </a:ext>
            </a:extLst>
          </p:cNvPr>
          <p:cNvSpPr/>
          <p:nvPr/>
        </p:nvSpPr>
        <p:spPr>
          <a:xfrm>
            <a:off x="2694213" y="3696547"/>
            <a:ext cx="3876220" cy="1909732"/>
          </a:xfrm>
          <a:prstGeom prst="ellipse">
            <a:avLst/>
          </a:prstGeom>
          <a:solidFill>
            <a:srgbClr val="E7B0B8">
              <a:alpha val="25000"/>
            </a:srgb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endParaRPr lang="en-US" altLang="ko-KR" sz="13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/>
            <a:r>
              <a:rPr lang="ko-KR" altLang="en-US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만 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3</a:t>
            </a:r>
            <a:r>
              <a:rPr lang="ko-KR" altLang="en-US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개월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~</a:t>
            </a:r>
            <a:r>
              <a:rPr lang="ko-KR" altLang="en-US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만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12</a:t>
            </a:r>
            <a:r>
              <a:rPr lang="ko-KR" altLang="en-US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세이하</a:t>
            </a:r>
            <a:r>
              <a:rPr lang="ko-KR" altLang="en-US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아동을 둔 가정 중 부모의 취업이나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양육부담으로 </a:t>
            </a:r>
            <a:r>
              <a:rPr lang="ko-KR" altLang="en-US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아이돌봄이</a:t>
            </a:r>
            <a:r>
              <a:rPr lang="ko-KR" altLang="en-US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필요한 경우 전문 </a:t>
            </a:r>
            <a:r>
              <a:rPr lang="ko-KR" altLang="en-US" sz="14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아이돌보미를</a:t>
            </a:r>
            <a:r>
              <a:rPr lang="ko-KR" altLang="en-US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파견 해 드립니다</a:t>
            </a:r>
            <a:r>
              <a:rPr lang="en-US" altLang="ko-KR" sz="14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en-US" altLang="ko-KR" sz="1050" dirty="0" smtClean="0">
              <a:solidFill>
                <a:srgbClr val="FF0000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ko-KR" altLang="en-US" sz="1050" dirty="0">
              <a:solidFill>
                <a:srgbClr val="FF0000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5315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DD7C94F-DB5C-443C-AAF9-72DDE9E3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7468C55-E09E-47BC-ABE2-7ED5FA2DEDFC}"/>
              </a:ext>
            </a:extLst>
          </p:cNvPr>
          <p:cNvSpPr/>
          <p:nvPr/>
        </p:nvSpPr>
        <p:spPr>
          <a:xfrm>
            <a:off x="0" y="1006113"/>
            <a:ext cx="9144000" cy="5662569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="" xmlns:a16="http://schemas.microsoft.com/office/drawing/2014/main" id="{6A431264-9BAA-4182-B935-954E0EF84246}"/>
              </a:ext>
            </a:extLst>
          </p:cNvPr>
          <p:cNvSpPr/>
          <p:nvPr/>
        </p:nvSpPr>
        <p:spPr>
          <a:xfrm>
            <a:off x="780022" y="2126043"/>
            <a:ext cx="5376199" cy="1711355"/>
          </a:xfrm>
          <a:prstGeom prst="roundRect">
            <a:avLst/>
          </a:prstGeom>
          <a:solidFill>
            <a:srgbClr val="EFCACA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★시간제 돌봄 서비스</a:t>
            </a:r>
            <a:endParaRPr lang="en-US" altLang="ko-KR" sz="13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 </a:t>
            </a:r>
          </a:p>
          <a:p>
            <a:pPr fontAlgn="base" latinLnBrk="1"/>
            <a:r>
              <a:rPr lang="en-US" altLang="ko-KR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-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대상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: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만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3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개월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~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만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12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세 이하 아동</a:t>
            </a:r>
            <a:endParaRPr lang="en-US" altLang="ko-KR" sz="13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-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정부 이용시간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: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연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720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시간 이하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(1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회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2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시간 기본 원칙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)</a:t>
            </a:r>
          </a:p>
          <a:p>
            <a:pPr fontAlgn="base" latinLnBrk="1"/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 - </a:t>
            </a:r>
            <a:r>
              <a:rPr lang="ko-KR" altLang="en-US" sz="1300" b="1" dirty="0" err="1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아이돌보미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하는 일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: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부모가 올 때까지 임시보육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놀이활동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식사 및 </a:t>
            </a:r>
            <a:endParaRPr lang="en-US" altLang="ko-KR" sz="13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                            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간식 챙겨주기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보육시설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학교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학원 등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·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하원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</a:p>
          <a:p>
            <a:pPr fontAlgn="base" latinLnBrk="1"/>
            <a:r>
              <a:rPr lang="en-US" altLang="ko-KR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                            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준비물 보조 등 </a:t>
            </a:r>
            <a:r>
              <a:rPr lang="en-US" altLang="ko-KR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( </a:t>
            </a:r>
            <a:r>
              <a:rPr lang="ko-KR" altLang="en-US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단</a:t>
            </a:r>
            <a:r>
              <a:rPr lang="en-US" altLang="ko-KR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가사활동 제외 </a:t>
            </a:r>
            <a:r>
              <a:rPr lang="en-US" altLang="ko-KR" sz="1300" b="1" u="sng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1066" y="1566690"/>
            <a:ext cx="166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서비스 내용</a:t>
            </a:r>
            <a:endParaRPr lang="ko-KR" alt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4537813A-2C66-4273-A8F5-0C86D381D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6174">
            <a:off x="464664" y="3092831"/>
            <a:ext cx="809227" cy="1280113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사각형: 둥근 모서리 9">
            <a:extLst>
              <a:ext uri="{FF2B5EF4-FFF2-40B4-BE49-F238E27FC236}">
                <a16:creationId xmlns="" xmlns:a16="http://schemas.microsoft.com/office/drawing/2014/main" id="{6A431264-9BAA-4182-B935-954E0EF84246}"/>
              </a:ext>
            </a:extLst>
          </p:cNvPr>
          <p:cNvSpPr/>
          <p:nvPr/>
        </p:nvSpPr>
        <p:spPr>
          <a:xfrm>
            <a:off x="3468122" y="4149246"/>
            <a:ext cx="5445357" cy="1711355"/>
          </a:xfrm>
          <a:prstGeom prst="roundRect">
            <a:avLst/>
          </a:prstGeom>
          <a:solidFill>
            <a:srgbClr val="EFCACA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★</a:t>
            </a:r>
            <a:r>
              <a:rPr lang="ko-KR" altLang="en-US" sz="1300" b="1" dirty="0" err="1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영아종일제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돌봄 서비스 </a:t>
            </a:r>
            <a:endParaRPr lang="en-US" altLang="ko-KR" sz="13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-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대상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: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만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3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개월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~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만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24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개월 이하 영아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 </a:t>
            </a:r>
          </a:p>
          <a:p>
            <a:pPr fontAlgn="base" latinLnBrk="1"/>
            <a:r>
              <a:rPr lang="en-US" altLang="ko-KR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-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정부 이용시간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: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월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60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시간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~200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시간 </a:t>
            </a:r>
            <a:endParaRPr lang="en-US" altLang="ko-KR" sz="13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 - </a:t>
            </a:r>
            <a:r>
              <a:rPr lang="ko-KR" altLang="en-US" sz="1300" b="1" dirty="0" err="1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아이돌보미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하는 일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: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이유식 먹이기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젖병 소독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기저귀 갈기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목욕 등                       </a:t>
            </a:r>
            <a:endParaRPr lang="en-US" altLang="ko-KR" sz="13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                            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영아 돌봄과 관련된 활동 전반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25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( </a:t>
            </a:r>
            <a:r>
              <a:rPr lang="ko-KR" altLang="en-US" sz="125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단</a:t>
            </a:r>
            <a:r>
              <a:rPr lang="en-US" altLang="ko-KR" sz="125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5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가사활동 제외 </a:t>
            </a:r>
            <a:r>
              <a:rPr lang="en-US" altLang="ko-KR" sz="125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2229408" descr="EMB00000ffc007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72" y="1640298"/>
            <a:ext cx="2197100" cy="2197100"/>
          </a:xfrm>
          <a:prstGeom prst="roundRect">
            <a:avLst>
              <a:gd name="adj" fmla="val 24102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4537813A-2C66-4273-A8F5-0C86D381D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4943">
            <a:off x="8373235" y="3538125"/>
            <a:ext cx="809227" cy="1280113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31548824" descr="EMB00000ffc008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021" y="4149246"/>
            <a:ext cx="2324328" cy="2130425"/>
          </a:xfrm>
          <a:prstGeom prst="roundRect">
            <a:avLst>
              <a:gd name="adj" fmla="val 2003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13960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DD7C94F-DB5C-443C-AAF9-72DDE9E3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38" y="-53530"/>
            <a:ext cx="9144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7468C55-E09E-47BC-ABE2-7ED5FA2DEDFC}"/>
              </a:ext>
            </a:extLst>
          </p:cNvPr>
          <p:cNvSpPr/>
          <p:nvPr/>
        </p:nvSpPr>
        <p:spPr>
          <a:xfrm>
            <a:off x="234892" y="925134"/>
            <a:ext cx="8674216" cy="5662569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="" xmlns:a16="http://schemas.microsoft.com/office/drawing/2014/main" id="{C1030449-B843-48CE-AD6F-DCE751439DB2}"/>
              </a:ext>
            </a:extLst>
          </p:cNvPr>
          <p:cNvSpPr/>
          <p:nvPr/>
        </p:nvSpPr>
        <p:spPr>
          <a:xfrm>
            <a:off x="5268893" y="-85325"/>
            <a:ext cx="3711389" cy="2219017"/>
          </a:xfrm>
          <a:prstGeom prst="ellipse">
            <a:avLst/>
          </a:prstGeom>
          <a:solidFill>
            <a:srgbClr val="E7B0B8">
              <a:alpha val="25000"/>
            </a:srgb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F448359-07FE-450E-8A06-FD939A229808}"/>
              </a:ext>
            </a:extLst>
          </p:cNvPr>
          <p:cNvSpPr txBox="1"/>
          <p:nvPr/>
        </p:nvSpPr>
        <p:spPr>
          <a:xfrm>
            <a:off x="5885970" y="793350"/>
            <a:ext cx="278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ko-KR" altLang="en-US" sz="2400" dirty="0" smtClean="0">
                <a:solidFill>
                  <a:srgbClr val="FF0000"/>
                </a:solidFill>
                <a:latin typeface="THE렛츠스마일M" panose="02020603020101020101" pitchFamily="18" charset="-127"/>
                <a:ea typeface="THE렛츠스마일M" panose="02020603020101020101" pitchFamily="18" charset="-127"/>
              </a:rPr>
              <a:t>♥</a:t>
            </a:r>
            <a:r>
              <a:rPr lang="en-US" altLang="ko-KR" sz="2400" dirty="0" smtClean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3</a:t>
            </a:r>
            <a:r>
              <a:rPr lang="ko-KR" altLang="en-US" sz="2400" dirty="0" smtClean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월 프로그램 안내</a:t>
            </a:r>
            <a:r>
              <a:rPr lang="ko-KR" altLang="en-US" sz="2400" dirty="0" smtClean="0">
                <a:solidFill>
                  <a:srgbClr val="FF0000"/>
                </a:solidFill>
                <a:latin typeface="THE렛츠스마일M" panose="02020603020101020101" pitchFamily="18" charset="-127"/>
                <a:ea typeface="THE렛츠스마일M" panose="02020603020101020101" pitchFamily="18" charset="-127"/>
              </a:rPr>
              <a:t>♥</a:t>
            </a:r>
            <a:endParaRPr lang="ko-KR" altLang="en-US" sz="2400" dirty="0"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85224" y="2869100"/>
            <a:ext cx="2366683" cy="277712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DF0CEA1-018E-443F-9B27-E65523DD14A7}"/>
              </a:ext>
            </a:extLst>
          </p:cNvPr>
          <p:cNvSpPr txBox="1"/>
          <p:nvPr/>
        </p:nvSpPr>
        <p:spPr>
          <a:xfrm>
            <a:off x="361310" y="2870906"/>
            <a:ext cx="2502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1훈왼손잡이 Regular" pitchFamily="18" charset="-127"/>
                <a:ea typeface="1훈왼손잡이 Regular" pitchFamily="18" charset="-127"/>
              </a:rPr>
              <a:t>*</a:t>
            </a:r>
            <a:r>
              <a:rPr lang="ko-KR" altLang="en-US" sz="1200" dirty="0" err="1">
                <a:latin typeface="1훈왼손잡이 Regular" pitchFamily="18" charset="-127"/>
                <a:ea typeface="1훈왼손잡이 Regular" pitchFamily="18" charset="-127"/>
              </a:rPr>
              <a:t>한국어능력시험반</a:t>
            </a:r>
            <a:r>
              <a:rPr lang="en-US" altLang="ko-KR" sz="1200" dirty="0">
                <a:latin typeface="1훈왼손잡이 Regular" pitchFamily="18" charset="-127"/>
                <a:ea typeface="1훈왼손잡이 Regular" pitchFamily="18" charset="-127"/>
              </a:rPr>
              <a:t> 1 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2019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년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3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월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4,11,18,25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일 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pPr algn="ctr"/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매주 월요일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(10:00~12:00, </a:t>
            </a:r>
            <a:r>
              <a:rPr lang="ko-KR" altLang="en-US" sz="1200" dirty="0" err="1" smtClean="0">
                <a:latin typeface="1훈왼손잡이 Regular" pitchFamily="18" charset="-127"/>
                <a:ea typeface="1훈왼손잡이 Regular" pitchFamily="18" charset="-127"/>
              </a:rPr>
              <a:t>영암읍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)</a:t>
            </a:r>
            <a:endParaRPr lang="en-US" altLang="ko-KR" sz="1200" dirty="0">
              <a:latin typeface="1훈왼손잡이 Regular" pitchFamily="18" charset="-127"/>
              <a:ea typeface="1훈왼손잡이 Regular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DF0CEA1-018E-443F-9B27-E65523DD14A7}"/>
              </a:ext>
            </a:extLst>
          </p:cNvPr>
          <p:cNvSpPr txBox="1"/>
          <p:nvPr/>
        </p:nvSpPr>
        <p:spPr>
          <a:xfrm>
            <a:off x="327462" y="3517237"/>
            <a:ext cx="2502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1훈왼손잡이 Regular" pitchFamily="18" charset="-127"/>
                <a:ea typeface="1훈왼손잡이 Regular" pitchFamily="18" charset="-127"/>
              </a:rPr>
              <a:t>*</a:t>
            </a:r>
            <a:r>
              <a:rPr lang="ko-KR" altLang="en-US" sz="1200" dirty="0">
                <a:latin typeface="1훈왼손잡이 Regular" pitchFamily="18" charset="-127"/>
                <a:ea typeface="1훈왼손잡이 Regular" pitchFamily="18" charset="-127"/>
              </a:rPr>
              <a:t>한국어수업 </a:t>
            </a:r>
            <a:r>
              <a:rPr lang="en-US" altLang="ko-KR" sz="1200" dirty="0">
                <a:latin typeface="1훈왼손잡이 Regular" pitchFamily="18" charset="-127"/>
                <a:ea typeface="1훈왼손잡이 Regular" pitchFamily="18" charset="-127"/>
              </a:rPr>
              <a:t>2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, 4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단계 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2019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년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3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월</a:t>
            </a:r>
            <a:r>
              <a:rPr lang="en-US" altLang="ko-KR" sz="1200" dirty="0"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5,7,12,14,19,21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일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pPr algn="ctr"/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매주 화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목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(10:00~12:00,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센터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DF0CEA1-018E-443F-9B27-E65523DD14A7}"/>
              </a:ext>
            </a:extLst>
          </p:cNvPr>
          <p:cNvSpPr txBox="1"/>
          <p:nvPr/>
        </p:nvSpPr>
        <p:spPr>
          <a:xfrm>
            <a:off x="361310" y="4216956"/>
            <a:ext cx="2502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1훈왼손잡이 Regular" pitchFamily="18" charset="-127"/>
                <a:ea typeface="1훈왼손잡이 Regular" pitchFamily="18" charset="-127"/>
              </a:rPr>
              <a:t>*</a:t>
            </a:r>
            <a:r>
              <a:rPr lang="ko-KR" altLang="en-US" sz="1200" dirty="0">
                <a:latin typeface="1훈왼손잡이 Regular" pitchFamily="18" charset="-127"/>
                <a:ea typeface="1훈왼손잡이 Regular" pitchFamily="18" charset="-127"/>
              </a:rPr>
              <a:t>한국어수업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1, </a:t>
            </a:r>
            <a:r>
              <a:rPr lang="en-US" altLang="ko-KR" sz="1200" dirty="0">
                <a:latin typeface="1훈왼손잡이 Regular" pitchFamily="18" charset="-127"/>
                <a:ea typeface="1훈왼손잡이 Regular" pitchFamily="18" charset="-127"/>
              </a:rPr>
              <a:t>3</a:t>
            </a:r>
            <a:r>
              <a:rPr lang="ko-KR" altLang="en-US" sz="1200" dirty="0">
                <a:latin typeface="1훈왼손잡이 Regular" pitchFamily="18" charset="-127"/>
                <a:ea typeface="1훈왼손잡이 Regular" pitchFamily="18" charset="-127"/>
              </a:rPr>
              <a:t>단계 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2019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년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3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월</a:t>
            </a:r>
            <a:r>
              <a:rPr lang="en-US" altLang="ko-KR" sz="1200" dirty="0"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6,8,13,15,20,22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일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pPr algn="ctr"/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매주 수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금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(10:00~12:00,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센터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DF0CEA1-018E-443F-9B27-E65523DD14A7}"/>
              </a:ext>
            </a:extLst>
          </p:cNvPr>
          <p:cNvSpPr txBox="1"/>
          <p:nvPr/>
        </p:nvSpPr>
        <p:spPr>
          <a:xfrm>
            <a:off x="361310" y="4882964"/>
            <a:ext cx="2502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*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한국어심화 </a:t>
            </a:r>
            <a:r>
              <a:rPr lang="ko-KR" altLang="en-US" sz="1200" dirty="0" err="1" smtClean="0">
                <a:latin typeface="1훈왼손잡이 Regular" pitchFamily="18" charset="-127"/>
                <a:ea typeface="1훈왼손잡이 Regular" pitchFamily="18" charset="-127"/>
              </a:rPr>
              <a:t>야간반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2019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년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3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월</a:t>
            </a:r>
            <a:r>
              <a:rPr lang="en-US" altLang="ko-KR" sz="1200" dirty="0"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5,12,19,26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일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pPr algn="ctr"/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매주 수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금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(19:00~21:00,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센터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713" y="2491677"/>
            <a:ext cx="193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▼ </a:t>
            </a:r>
            <a:r>
              <a:rPr lang="ko-KR" altLang="en-US" dirty="0" smtClean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한국어 교육 안내</a:t>
            </a:r>
            <a:endParaRPr lang="ko-KR" altLang="en-US" dirty="0"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6805" y="1213018"/>
            <a:ext cx="26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▼</a:t>
            </a:r>
            <a:r>
              <a:rPr lang="ko-KR" altLang="en-US" dirty="0" smtClean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한식조리사</a:t>
            </a:r>
            <a:r>
              <a:rPr lang="en-US" altLang="ko-KR" dirty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ko-KR" altLang="en-US" dirty="0" smtClean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자격증 </a:t>
            </a:r>
            <a:r>
              <a:rPr lang="ko-KR" altLang="en-US" dirty="0" err="1" smtClean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취득반</a:t>
            </a:r>
            <a:endParaRPr lang="ko-KR" altLang="en-US" dirty="0"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873252" y="1582350"/>
            <a:ext cx="2796989" cy="772928"/>
          </a:xfrm>
          <a:prstGeom prst="roundRect">
            <a:avLst/>
          </a:prstGeom>
          <a:solidFill>
            <a:srgbClr val="EF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DF0CEA1-018E-443F-9B27-E65523DD14A7}"/>
              </a:ext>
            </a:extLst>
          </p:cNvPr>
          <p:cNvSpPr txBox="1"/>
          <p:nvPr/>
        </p:nvSpPr>
        <p:spPr>
          <a:xfrm>
            <a:off x="2946558" y="1737980"/>
            <a:ext cx="265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2019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년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3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월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11,13,15,18,20,22,25,27,29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일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pPr algn="ctr"/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매주 월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수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금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(19:00~21:00,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센터교육장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8665" y="1830313"/>
            <a:ext cx="105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▼부모교육</a:t>
            </a:r>
            <a:endParaRPr lang="ko-KR" altLang="en-US" dirty="0"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6283112" y="2192528"/>
            <a:ext cx="2214731" cy="772928"/>
          </a:xfrm>
          <a:prstGeom prst="roundRect">
            <a:avLst/>
          </a:prstGeom>
          <a:solidFill>
            <a:srgbClr val="EF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DF0CEA1-018E-443F-9B27-E65523DD14A7}"/>
              </a:ext>
            </a:extLst>
          </p:cNvPr>
          <p:cNvSpPr txBox="1"/>
          <p:nvPr/>
        </p:nvSpPr>
        <p:spPr>
          <a:xfrm>
            <a:off x="6289212" y="2233884"/>
            <a:ext cx="2208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*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방문교육지원사업 부모교육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2019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년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3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월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29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일 </a:t>
            </a:r>
            <a:r>
              <a:rPr lang="ko-KR" altLang="en-US" sz="1200" dirty="0">
                <a:latin typeface="1훈왼손잡이 Regular" pitchFamily="18" charset="-127"/>
                <a:ea typeface="1훈왼손잡이 Regular" pitchFamily="18" charset="-127"/>
              </a:rPr>
              <a:t>금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요일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(19:00~21:00,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센터교육장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8986" y="1213018"/>
            <a:ext cx="142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▼센터 개강식</a:t>
            </a:r>
            <a:endParaRPr lang="en-US" altLang="ko-KR" dirty="0" smtClean="0"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04152" y="3078863"/>
            <a:ext cx="126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▼ </a:t>
            </a:r>
            <a:r>
              <a:rPr lang="en-US" altLang="ko-KR" dirty="0" smtClean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3</a:t>
            </a:r>
            <a:r>
              <a:rPr lang="ko-KR" altLang="en-US" dirty="0" smtClean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월 특강</a:t>
            </a:r>
            <a:endParaRPr lang="ko-KR" altLang="en-US" dirty="0"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431224" y="1571145"/>
            <a:ext cx="2214731" cy="772928"/>
          </a:xfrm>
          <a:prstGeom prst="roundRect">
            <a:avLst/>
          </a:prstGeom>
          <a:solidFill>
            <a:srgbClr val="EF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DF0CEA1-018E-443F-9B27-E65523DD14A7}"/>
              </a:ext>
            </a:extLst>
          </p:cNvPr>
          <p:cNvSpPr txBox="1"/>
          <p:nvPr/>
        </p:nvSpPr>
        <p:spPr>
          <a:xfrm>
            <a:off x="685661" y="1723407"/>
            <a:ext cx="170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2019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년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3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월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5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일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pPr algn="ctr"/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화요일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(10:00,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센터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31370" y="2511049"/>
            <a:ext cx="26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▼</a:t>
            </a:r>
            <a:r>
              <a:rPr lang="ko-KR" altLang="en-US" dirty="0" err="1" smtClean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아이돌봄지원사업</a:t>
            </a:r>
            <a:r>
              <a:rPr lang="ko-KR" altLang="en-US" dirty="0" smtClean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간담회</a:t>
            </a:r>
            <a:endParaRPr lang="en-US" altLang="ko-KR" dirty="0" smtClean="0"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3316780" y="2873512"/>
            <a:ext cx="2214731" cy="772928"/>
          </a:xfrm>
          <a:prstGeom prst="roundRect">
            <a:avLst/>
          </a:prstGeom>
          <a:solidFill>
            <a:srgbClr val="EF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DF0CEA1-018E-443F-9B27-E65523DD14A7}"/>
              </a:ext>
            </a:extLst>
          </p:cNvPr>
          <p:cNvSpPr txBox="1"/>
          <p:nvPr/>
        </p:nvSpPr>
        <p:spPr>
          <a:xfrm>
            <a:off x="3506563" y="2967741"/>
            <a:ext cx="170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2019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년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3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월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11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일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10:00~12:00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월요일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센터교육장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77393" y="3812436"/>
            <a:ext cx="26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▼이중언어환경조성사업 교육</a:t>
            </a:r>
            <a:endParaRPr lang="en-US" altLang="ko-KR" dirty="0" smtClean="0"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3025652" y="4173680"/>
            <a:ext cx="2796989" cy="772928"/>
          </a:xfrm>
          <a:prstGeom prst="roundRect">
            <a:avLst/>
          </a:prstGeom>
          <a:solidFill>
            <a:srgbClr val="EF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DF0CEA1-018E-443F-9B27-E65523DD14A7}"/>
              </a:ext>
            </a:extLst>
          </p:cNvPr>
          <p:cNvSpPr txBox="1"/>
          <p:nvPr/>
        </p:nvSpPr>
        <p:spPr>
          <a:xfrm>
            <a:off x="3098958" y="4329310"/>
            <a:ext cx="265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2019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년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3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월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4,11,12,14,1819,21,25,26,28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일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pPr algn="ctr"/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매주 월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,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화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,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목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(13:00~15:00, </a:t>
            </a:r>
            <a:r>
              <a:rPr lang="ko-KR" altLang="en-US" sz="1200" dirty="0" err="1" smtClean="0">
                <a:latin typeface="1훈왼손잡이 Regular" pitchFamily="18" charset="-127"/>
                <a:ea typeface="1훈왼손잡이 Regular" pitchFamily="18" charset="-127"/>
              </a:rPr>
              <a:t>언어발달</a:t>
            </a:r>
            <a:r>
              <a:rPr lang="ko-KR" altLang="en-US" sz="1200" dirty="0" err="1">
                <a:latin typeface="1훈왼손잡이 Regular" pitchFamily="18" charset="-127"/>
                <a:ea typeface="1훈왼손잡이 Regular" pitchFamily="18" charset="-127"/>
              </a:rPr>
              <a:t>실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31370" y="5114337"/>
            <a:ext cx="26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▼한의학 갱년기 건강교실</a:t>
            </a:r>
            <a:endParaRPr lang="en-US" altLang="ko-KR" dirty="0" smtClean="0"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3252126" y="5483669"/>
            <a:ext cx="2214731" cy="772928"/>
          </a:xfrm>
          <a:prstGeom prst="roundRect">
            <a:avLst/>
          </a:prstGeom>
          <a:solidFill>
            <a:srgbClr val="EF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DF0CEA1-018E-443F-9B27-E65523DD14A7}"/>
              </a:ext>
            </a:extLst>
          </p:cNvPr>
          <p:cNvSpPr txBox="1"/>
          <p:nvPr/>
        </p:nvSpPr>
        <p:spPr>
          <a:xfrm>
            <a:off x="3506563" y="5550337"/>
            <a:ext cx="170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2019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년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3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월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28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일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14:30~15:30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목요</a:t>
            </a:r>
            <a:r>
              <a:rPr lang="ko-KR" altLang="en-US" sz="1200" dirty="0">
                <a:latin typeface="1훈왼손잡이 Regular" pitchFamily="18" charset="-127"/>
                <a:ea typeface="1훈왼손잡이 Regular" pitchFamily="18" charset="-127"/>
              </a:rPr>
              <a:t>일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센터교육장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</p:txBody>
      </p:sp>
      <p:sp>
        <p:nvSpPr>
          <p:cNvPr id="48" name="사각형: 둥근 모서리 3">
            <a:extLst>
              <a:ext uri="{FF2B5EF4-FFF2-40B4-BE49-F238E27FC236}">
                <a16:creationId xmlns="" xmlns:a16="http://schemas.microsoft.com/office/drawing/2014/main" id="{9C0D4AF6-FF2D-4D70-ADD4-1B375C6289D0}"/>
              </a:ext>
            </a:extLst>
          </p:cNvPr>
          <p:cNvSpPr/>
          <p:nvPr/>
        </p:nvSpPr>
        <p:spPr>
          <a:xfrm>
            <a:off x="6345100" y="3484326"/>
            <a:ext cx="2169326" cy="26526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6DF0CEA1-018E-443F-9B27-E65523DD14A7}"/>
              </a:ext>
            </a:extLst>
          </p:cNvPr>
          <p:cNvSpPr txBox="1"/>
          <p:nvPr/>
        </p:nvSpPr>
        <p:spPr>
          <a:xfrm>
            <a:off x="6361682" y="3629878"/>
            <a:ext cx="2136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&lt;</a:t>
            </a:r>
            <a:r>
              <a:rPr lang="ko-KR" altLang="en-US" sz="12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생활법률교육</a:t>
            </a:r>
            <a:r>
              <a:rPr lang="en-US" altLang="ko-KR" sz="12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&gt;</a:t>
            </a:r>
            <a:r>
              <a:rPr lang="ko-KR" altLang="en-US" sz="12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endParaRPr lang="en-US" altLang="ko-KR" sz="1200" b="1" dirty="0">
              <a:solidFill>
                <a:srgbClr val="FF0000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2019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년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3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월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27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일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(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수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)</a:t>
            </a:r>
          </a:p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10:00~12:00,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센터 교육장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ko-KR" altLang="en-US" sz="1000" dirty="0" smtClean="0">
                <a:latin typeface="1훈왼손잡이 Regular" pitchFamily="18" charset="-127"/>
                <a:ea typeface="1훈왼손잡이 Regular" pitchFamily="18" charset="-127"/>
              </a:rPr>
              <a:t>바람직한 가족역할과 상속문제</a:t>
            </a:r>
            <a:endParaRPr lang="en-US" altLang="ko-KR" sz="10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ko-KR" altLang="en-US" sz="1000" dirty="0" smtClean="0">
                <a:latin typeface="1훈왼손잡이 Regular" pitchFamily="18" charset="-127"/>
                <a:ea typeface="1훈왼손잡이 Regular" pitchFamily="18" charset="-127"/>
              </a:rPr>
              <a:t>취업방법 및 주의사항 학습</a:t>
            </a:r>
            <a:endParaRPr lang="en-US" altLang="ko-KR" sz="10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ko-KR" altLang="en-US" sz="1000" dirty="0" smtClean="0">
                <a:latin typeface="1훈왼손잡이 Regular" pitchFamily="18" charset="-127"/>
                <a:ea typeface="1훈왼손잡이 Regular" pitchFamily="18" charset="-127"/>
              </a:rPr>
              <a:t>기본법질서 및 자녀양육</a:t>
            </a:r>
            <a:r>
              <a:rPr lang="en-US" altLang="ko-KR" sz="1000" dirty="0" smtClean="0">
                <a:latin typeface="1훈왼손잡이 Regular" pitchFamily="18" charset="-127"/>
                <a:ea typeface="1훈왼손잡이 Regular" pitchFamily="18" charset="-127"/>
              </a:rPr>
              <a:t> </a:t>
            </a:r>
            <a:endParaRPr lang="en-US" altLang="ko-KR" sz="1000" dirty="0">
              <a:latin typeface="1훈왼손잡이 Regular" pitchFamily="18" charset="-127"/>
              <a:ea typeface="1훈왼손잡이 Regular" pitchFamily="18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6DF0CEA1-018E-443F-9B27-E65523DD14A7}"/>
              </a:ext>
            </a:extLst>
          </p:cNvPr>
          <p:cNvSpPr txBox="1"/>
          <p:nvPr/>
        </p:nvSpPr>
        <p:spPr>
          <a:xfrm>
            <a:off x="6361682" y="4876933"/>
            <a:ext cx="2136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&lt;</a:t>
            </a:r>
            <a:r>
              <a:rPr lang="ko-KR" altLang="en-US" sz="12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성인식전환교육</a:t>
            </a:r>
            <a:r>
              <a:rPr lang="en-US" altLang="ko-KR" sz="12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&gt;</a:t>
            </a:r>
            <a:r>
              <a:rPr lang="ko-KR" altLang="en-US" sz="12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endParaRPr lang="en-US" altLang="ko-KR" sz="1200" b="1" dirty="0">
              <a:solidFill>
                <a:srgbClr val="FF0000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2019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년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3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월 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28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일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(</a:t>
            </a:r>
            <a:r>
              <a:rPr lang="ko-KR" altLang="en-US" sz="1200" dirty="0">
                <a:latin typeface="1훈왼손잡이 Regular" pitchFamily="18" charset="-127"/>
                <a:ea typeface="1훈왼손잡이 Regular" pitchFamily="18" charset="-127"/>
              </a:rPr>
              <a:t>목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)</a:t>
            </a:r>
          </a:p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10:00~12:00,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센터 교육장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ko-KR" altLang="en-US" sz="1000" dirty="0" smtClean="0">
                <a:latin typeface="1훈왼손잡이 Regular" pitchFamily="18" charset="-127"/>
                <a:ea typeface="1훈왼손잡이 Regular" pitchFamily="18" charset="-127"/>
              </a:rPr>
              <a:t>성인식전환 및 교육의 필요성</a:t>
            </a:r>
            <a:endParaRPr lang="en-US" altLang="ko-KR" sz="10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ko-KR" altLang="en-US" sz="1000" dirty="0" smtClean="0">
                <a:latin typeface="1훈왼손잡이 Regular" pitchFamily="18" charset="-127"/>
                <a:ea typeface="1훈왼손잡이 Regular" pitchFamily="18" charset="-127"/>
              </a:rPr>
              <a:t>정보제</a:t>
            </a:r>
            <a:r>
              <a:rPr lang="ko-KR" altLang="en-US" sz="1000" dirty="0">
                <a:latin typeface="1훈왼손잡이 Regular" pitchFamily="18" charset="-127"/>
                <a:ea typeface="1훈왼손잡이 Regular" pitchFamily="18" charset="-127"/>
              </a:rPr>
              <a:t>공</a:t>
            </a:r>
            <a:endParaRPr lang="en-US" altLang="ko-KR" sz="1000" dirty="0">
              <a:latin typeface="1훈왼손잡이 Regular" pitchFamily="18" charset="-127"/>
              <a:ea typeface="1훈왼손잡이 Regula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388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510FFB21-313C-4507-9861-10A4DEEA3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09"/>
            <a:ext cx="9144000" cy="6858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F57394C4-A028-42B6-B70C-B6A1FB79CA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1" y="2910730"/>
            <a:ext cx="643198" cy="101747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C5320778-FE88-4851-B07B-FF4FBB0DD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79">
            <a:off x="6706666" y="2762231"/>
            <a:ext cx="511494" cy="116040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CFAC1DE2-3E92-453C-901A-EC7329F4BB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93158" y="2857599"/>
            <a:ext cx="734319" cy="102998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0DED328C-9039-4DEF-B889-C3C5D6817C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8079">
            <a:off x="2629040" y="2931903"/>
            <a:ext cx="618592" cy="971642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="" xmlns:a16="http://schemas.microsoft.com/office/drawing/2014/main" id="{B2A14092-2698-43EA-91E3-526C1B57B717}"/>
              </a:ext>
            </a:extLst>
          </p:cNvPr>
          <p:cNvGrpSpPr/>
          <p:nvPr/>
        </p:nvGrpSpPr>
        <p:grpSpPr>
          <a:xfrm>
            <a:off x="1167205" y="2965189"/>
            <a:ext cx="1627465" cy="1201107"/>
            <a:chOff x="1424938" y="2916703"/>
            <a:chExt cx="1627465" cy="1201107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34641B6-6746-4B4E-9C11-00E846CA23A2}"/>
                </a:ext>
              </a:extLst>
            </p:cNvPr>
            <p:cNvSpPr txBox="1"/>
            <p:nvPr/>
          </p:nvSpPr>
          <p:spPr>
            <a:xfrm>
              <a:off x="1441717" y="2916703"/>
              <a:ext cx="1610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err="1">
                  <a:latin typeface="상상토끼 꽃길" panose="02020603020101020101" pitchFamily="18" charset="-127"/>
                  <a:ea typeface="상상토끼 꽃길" panose="02020603020101020101" pitchFamily="18" charset="-127"/>
                </a:rPr>
                <a:t>첫번째</a:t>
              </a:r>
              <a:endParaRPr lang="ko-KR" altLang="en-US" sz="2800" dirty="0">
                <a:latin typeface="상상토끼 꽃길" panose="02020603020101020101" pitchFamily="18" charset="-127"/>
                <a:ea typeface="상상토끼 꽃길" panose="02020603020101020101" pitchFamily="18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BBF1242-918F-4714-A4F1-1A8AF7CB087F}"/>
                </a:ext>
              </a:extLst>
            </p:cNvPr>
            <p:cNvSpPr txBox="1"/>
            <p:nvPr/>
          </p:nvSpPr>
          <p:spPr>
            <a:xfrm>
              <a:off x="1424938" y="3332980"/>
              <a:ext cx="162746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500" spc="-100" dirty="0" smtClean="0">
                  <a:latin typeface="1훈왼손잡이 Regular" pitchFamily="18" charset="-127"/>
                  <a:ea typeface="1훈왼손잡이 Regular" pitchFamily="18" charset="-127"/>
                </a:rPr>
                <a:t>영암군</a:t>
              </a:r>
              <a:endParaRPr lang="en-US" altLang="ko-KR" sz="1500" spc="-100" dirty="0" smtClean="0">
                <a:latin typeface="1훈왼손잡이 Regular" pitchFamily="18" charset="-127"/>
                <a:ea typeface="1훈왼손잡이 Regular" pitchFamily="18" charset="-127"/>
              </a:endParaRPr>
            </a:p>
            <a:p>
              <a:r>
                <a:rPr lang="ko-KR" altLang="en-US" sz="1500" spc="-100" dirty="0" smtClean="0">
                  <a:latin typeface="1훈왼손잡이 Regular" pitchFamily="18" charset="-127"/>
                  <a:ea typeface="1훈왼손잡이 Regular" pitchFamily="18" charset="-127"/>
                </a:rPr>
                <a:t>건강가정</a:t>
              </a:r>
              <a:r>
                <a:rPr lang="en-US" altLang="ko-KR" sz="1500" spc="-100" dirty="0" smtClean="0">
                  <a:latin typeface="1훈왼손잡이 Regular" pitchFamily="18" charset="-127"/>
                  <a:ea typeface="1훈왼손잡이 Regular" pitchFamily="18" charset="-127"/>
                </a:rPr>
                <a:t>·</a:t>
              </a:r>
              <a:r>
                <a:rPr lang="ko-KR" altLang="en-US" sz="1500" spc="-100" dirty="0" smtClean="0">
                  <a:latin typeface="1훈왼손잡이 Regular" pitchFamily="18" charset="-127"/>
                  <a:ea typeface="1훈왼손잡이 Regular" pitchFamily="18" charset="-127"/>
                </a:rPr>
                <a:t>다문화</a:t>
              </a:r>
              <a:endParaRPr lang="en-US" altLang="ko-KR" sz="1500" spc="-100" dirty="0" smtClean="0">
                <a:latin typeface="1훈왼손잡이 Regular" pitchFamily="18" charset="-127"/>
                <a:ea typeface="1훈왼손잡이 Regular" pitchFamily="18" charset="-127"/>
              </a:endParaRPr>
            </a:p>
            <a:p>
              <a:r>
                <a:rPr lang="ko-KR" altLang="en-US" sz="1500" spc="-100" dirty="0" smtClean="0">
                  <a:latin typeface="1훈왼손잡이 Regular" pitchFamily="18" charset="-127"/>
                  <a:ea typeface="1훈왼손잡이 Regular" pitchFamily="18" charset="-127"/>
                </a:rPr>
                <a:t>가족지원센터사업</a:t>
              </a:r>
              <a:endParaRPr lang="en-US" altLang="ko-KR" sz="1500" spc="-100" dirty="0">
                <a:latin typeface="1훈왼손잡이 Regular" pitchFamily="18" charset="-127"/>
                <a:ea typeface="1훈왼손잡이 Regular" pitchFamily="18" charset="-127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="" xmlns:a16="http://schemas.microsoft.com/office/drawing/2014/main" id="{84AC9F1E-0E78-48CC-BBE0-DC0B5395933F}"/>
              </a:ext>
            </a:extLst>
          </p:cNvPr>
          <p:cNvGrpSpPr/>
          <p:nvPr/>
        </p:nvGrpSpPr>
        <p:grpSpPr>
          <a:xfrm>
            <a:off x="3150530" y="2965189"/>
            <a:ext cx="1627465" cy="739442"/>
            <a:chOff x="1424938" y="2916703"/>
            <a:chExt cx="1627465" cy="739442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914D810-3A55-47FD-ABF8-DC1434E6AADB}"/>
                </a:ext>
              </a:extLst>
            </p:cNvPr>
            <p:cNvSpPr txBox="1"/>
            <p:nvPr/>
          </p:nvSpPr>
          <p:spPr>
            <a:xfrm>
              <a:off x="1441717" y="2916703"/>
              <a:ext cx="1610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>
                  <a:latin typeface="상상토끼 꽃길" panose="02020603020101020101" pitchFamily="18" charset="-127"/>
                  <a:ea typeface="상상토끼 꽃길" panose="02020603020101020101" pitchFamily="18" charset="-127"/>
                </a:rPr>
                <a:t>두번째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7A0055D-FB4C-4F3C-A3C0-7FFDA76BEC8A}"/>
                </a:ext>
              </a:extLst>
            </p:cNvPr>
            <p:cNvSpPr txBox="1"/>
            <p:nvPr/>
          </p:nvSpPr>
          <p:spPr>
            <a:xfrm>
              <a:off x="1424938" y="3332980"/>
              <a:ext cx="162746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500" spc="-100" dirty="0" smtClean="0">
                  <a:latin typeface="1훈왼손잡이 Regular" pitchFamily="18" charset="-127"/>
                  <a:ea typeface="1훈왼손잡이 Regular" pitchFamily="18" charset="-127"/>
                </a:rPr>
                <a:t>상담</a:t>
              </a:r>
              <a:r>
                <a:rPr lang="en-US" altLang="ko-KR" sz="1500" spc="-100" dirty="0" smtClean="0">
                  <a:latin typeface="1훈왼손잡이 Regular" pitchFamily="18" charset="-127"/>
                  <a:ea typeface="1훈왼손잡이 Regular" pitchFamily="18" charset="-127"/>
                </a:rPr>
                <a:t>·</a:t>
              </a:r>
              <a:r>
                <a:rPr lang="ko-KR" altLang="en-US" sz="1500" spc="-100" dirty="0" smtClean="0">
                  <a:latin typeface="1훈왼손잡이 Regular" pitchFamily="18" charset="-127"/>
                  <a:ea typeface="1훈왼손잡이 Regular" pitchFamily="18" charset="-127"/>
                </a:rPr>
                <a:t>방문교육사업</a:t>
              </a:r>
              <a:endParaRPr lang="en-US" altLang="ko-KR" sz="1500" spc="-100" dirty="0">
                <a:latin typeface="1훈왼손잡이 Regular" pitchFamily="18" charset="-127"/>
                <a:ea typeface="1훈왼손잡이 Regular" pitchFamily="18" charset="-127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21E15280-8D1B-412A-ABB1-81DD8BF08E15}"/>
              </a:ext>
            </a:extLst>
          </p:cNvPr>
          <p:cNvGrpSpPr/>
          <p:nvPr/>
        </p:nvGrpSpPr>
        <p:grpSpPr>
          <a:xfrm>
            <a:off x="5083521" y="2965189"/>
            <a:ext cx="1627465" cy="970275"/>
            <a:chOff x="1424938" y="2916703"/>
            <a:chExt cx="1627465" cy="970275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F480D59-382E-478D-BE50-0E50E023AD34}"/>
                </a:ext>
              </a:extLst>
            </p:cNvPr>
            <p:cNvSpPr txBox="1"/>
            <p:nvPr/>
          </p:nvSpPr>
          <p:spPr>
            <a:xfrm>
              <a:off x="1441717" y="2916703"/>
              <a:ext cx="1610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>
                  <a:latin typeface="상상토끼 꽃길" panose="02020603020101020101" pitchFamily="18" charset="-127"/>
                  <a:ea typeface="상상토끼 꽃길" panose="02020603020101020101" pitchFamily="18" charset="-127"/>
                </a:rPr>
                <a:t>세번째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46DD276-F81E-4F68-AE67-51A3D91F6FFF}"/>
                </a:ext>
              </a:extLst>
            </p:cNvPr>
            <p:cNvSpPr txBox="1"/>
            <p:nvPr/>
          </p:nvSpPr>
          <p:spPr>
            <a:xfrm>
              <a:off x="1424938" y="3332980"/>
              <a:ext cx="16274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500" spc="-100" dirty="0" smtClean="0">
                  <a:latin typeface="1훈왼손잡이 Regular" pitchFamily="18" charset="-127"/>
                  <a:ea typeface="1훈왼손잡이 Regular" pitchFamily="18" charset="-127"/>
                </a:rPr>
                <a:t>다문화자녀</a:t>
              </a:r>
              <a:endParaRPr lang="en-US" altLang="ko-KR" sz="1500" spc="-100" dirty="0" smtClean="0">
                <a:latin typeface="1훈왼손잡이 Regular" pitchFamily="18" charset="-127"/>
                <a:ea typeface="1훈왼손잡이 Regular" pitchFamily="18" charset="-127"/>
              </a:endParaRPr>
            </a:p>
            <a:p>
              <a:r>
                <a:rPr lang="ko-KR" altLang="en-US" sz="1500" spc="-100" dirty="0" smtClean="0">
                  <a:latin typeface="1훈왼손잡이 Regular" pitchFamily="18" charset="-127"/>
                  <a:ea typeface="1훈왼손잡이 Regular" pitchFamily="18" charset="-127"/>
                </a:rPr>
                <a:t>언어발달지원사업</a:t>
              </a:r>
              <a:r>
                <a:rPr lang="en-US" altLang="ko-KR" sz="1500" spc="-100" dirty="0" smtClean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	</a:t>
              </a:r>
              <a:endParaRPr lang="en-US" altLang="ko-KR" sz="1500" spc="-100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="" xmlns:a16="http://schemas.microsoft.com/office/drawing/2014/main" id="{4C4DF08E-4766-4CBF-A735-FF1F21FF4D0C}"/>
              </a:ext>
            </a:extLst>
          </p:cNvPr>
          <p:cNvGrpSpPr/>
          <p:nvPr/>
        </p:nvGrpSpPr>
        <p:grpSpPr>
          <a:xfrm>
            <a:off x="7150737" y="2965189"/>
            <a:ext cx="1627465" cy="739442"/>
            <a:chOff x="1424938" y="2916703"/>
            <a:chExt cx="1627465" cy="739442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47370C0A-5F22-4278-A017-968F83C7C193}"/>
                </a:ext>
              </a:extLst>
            </p:cNvPr>
            <p:cNvSpPr txBox="1"/>
            <p:nvPr/>
          </p:nvSpPr>
          <p:spPr>
            <a:xfrm>
              <a:off x="1441717" y="2916703"/>
              <a:ext cx="1610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>
                  <a:latin typeface="상상토끼 꽃길" panose="02020603020101020101" pitchFamily="18" charset="-127"/>
                  <a:ea typeface="상상토끼 꽃길" panose="02020603020101020101" pitchFamily="18" charset="-127"/>
                </a:rPr>
                <a:t>네번째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17426A4-ABED-4B8D-A504-EB0127B2325A}"/>
                </a:ext>
              </a:extLst>
            </p:cNvPr>
            <p:cNvSpPr txBox="1"/>
            <p:nvPr/>
          </p:nvSpPr>
          <p:spPr>
            <a:xfrm>
              <a:off x="1424938" y="3332980"/>
              <a:ext cx="162746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500" spc="-100" dirty="0" smtClean="0">
                  <a:latin typeface="1훈왼손잡이 Regular" pitchFamily="18" charset="-127"/>
                  <a:ea typeface="1훈왼손잡이 Regular" pitchFamily="18" charset="-127"/>
                </a:rPr>
                <a:t>통</a:t>
              </a:r>
              <a:r>
                <a:rPr lang="en-US" altLang="ko-KR" sz="1500" spc="-100" dirty="0" smtClean="0">
                  <a:latin typeface="1훈왼손잡이 Regular" pitchFamily="18" charset="-127"/>
                  <a:ea typeface="1훈왼손잡이 Regular" pitchFamily="18" charset="-127"/>
                </a:rPr>
                <a:t>·</a:t>
              </a:r>
              <a:r>
                <a:rPr lang="ko-KR" altLang="en-US" sz="1500" spc="-100" dirty="0" smtClean="0">
                  <a:latin typeface="1훈왼손잡이 Regular" pitchFamily="18" charset="-127"/>
                  <a:ea typeface="1훈왼손잡이 Regular" pitchFamily="18" charset="-127"/>
                </a:rPr>
                <a:t>번역지원사업</a:t>
              </a:r>
              <a:endParaRPr lang="en-US" altLang="ko-KR" sz="1500" spc="-100" dirty="0">
                <a:latin typeface="1훈왼손잡이 Regular" pitchFamily="18" charset="-127"/>
                <a:ea typeface="1훈왼손잡이 Regular" pitchFamily="18" charset="-127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5EA018C-BAC3-4229-85A2-09DAB9F8A1BE}"/>
              </a:ext>
            </a:extLst>
          </p:cNvPr>
          <p:cNvSpPr txBox="1"/>
          <p:nvPr/>
        </p:nvSpPr>
        <p:spPr>
          <a:xfrm>
            <a:off x="3571923" y="1812830"/>
            <a:ext cx="2205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목차 </a:t>
            </a:r>
            <a:r>
              <a:rPr lang="en-US" altLang="ko-KR" sz="2800"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contents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="" xmlns:a16="http://schemas.microsoft.com/office/drawing/2014/main" id="{E6A26D99-AF3B-4D54-AF18-25C19A7F27B5}"/>
              </a:ext>
            </a:extLst>
          </p:cNvPr>
          <p:cNvCxnSpPr/>
          <p:nvPr/>
        </p:nvCxnSpPr>
        <p:spPr>
          <a:xfrm>
            <a:off x="2407640" y="2416029"/>
            <a:ext cx="44797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>
            <a:extLst>
              <a:ext uri="{FF2B5EF4-FFF2-40B4-BE49-F238E27FC236}">
                <a16:creationId xmlns="" xmlns:a16="http://schemas.microsoft.com/office/drawing/2014/main" id="{F57394C4-A028-42B6-B70C-B6A1FB79CA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1" y="4424035"/>
            <a:ext cx="643198" cy="1017472"/>
          </a:xfrm>
          <a:prstGeom prst="rect">
            <a:avLst/>
          </a:prstGeom>
        </p:spPr>
      </p:pic>
      <p:grpSp>
        <p:nvGrpSpPr>
          <p:cNvPr id="30" name="그룹 29">
            <a:extLst>
              <a:ext uri="{FF2B5EF4-FFF2-40B4-BE49-F238E27FC236}">
                <a16:creationId xmlns="" xmlns:a16="http://schemas.microsoft.com/office/drawing/2014/main" id="{B2A14092-2698-43EA-91E3-526C1B57B717}"/>
              </a:ext>
            </a:extLst>
          </p:cNvPr>
          <p:cNvGrpSpPr/>
          <p:nvPr/>
        </p:nvGrpSpPr>
        <p:grpSpPr>
          <a:xfrm>
            <a:off x="1167204" y="4478494"/>
            <a:ext cx="1627466" cy="970275"/>
            <a:chOff x="1424937" y="2916703"/>
            <a:chExt cx="1627466" cy="970275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C34641B6-6746-4B4E-9C11-00E846CA23A2}"/>
                </a:ext>
              </a:extLst>
            </p:cNvPr>
            <p:cNvSpPr txBox="1"/>
            <p:nvPr/>
          </p:nvSpPr>
          <p:spPr>
            <a:xfrm>
              <a:off x="1441717" y="2916703"/>
              <a:ext cx="1610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latin typeface="상상토끼 꽃길" panose="02020603020101020101" pitchFamily="18" charset="-127"/>
                  <a:ea typeface="상상토끼 꽃길" panose="02020603020101020101" pitchFamily="18" charset="-127"/>
                </a:rPr>
                <a:t>다섯째</a:t>
              </a:r>
              <a:endParaRPr lang="ko-KR" altLang="en-US" sz="2800" dirty="0">
                <a:latin typeface="상상토끼 꽃길" panose="02020603020101020101" pitchFamily="18" charset="-127"/>
                <a:ea typeface="상상토끼 꽃길" panose="02020603020101020101" pitchFamily="18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BBBF1242-918F-4714-A4F1-1A8AF7CB087F}"/>
                </a:ext>
              </a:extLst>
            </p:cNvPr>
            <p:cNvSpPr txBox="1"/>
            <p:nvPr/>
          </p:nvSpPr>
          <p:spPr>
            <a:xfrm>
              <a:off x="1424937" y="3332980"/>
              <a:ext cx="16274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500" spc="-100" dirty="0" smtClean="0">
                  <a:latin typeface="1훈왼손잡이 Regular" pitchFamily="18" charset="-127"/>
                  <a:ea typeface="1훈왼손잡이 Regular" pitchFamily="18" charset="-127"/>
                </a:rPr>
                <a:t>이중언어</a:t>
              </a:r>
              <a:endParaRPr lang="en-US" altLang="ko-KR" sz="1500" spc="-100" dirty="0" smtClean="0">
                <a:latin typeface="1훈왼손잡이 Regular" pitchFamily="18" charset="-127"/>
                <a:ea typeface="1훈왼손잡이 Regular" pitchFamily="18" charset="-127"/>
              </a:endParaRPr>
            </a:p>
            <a:p>
              <a:r>
                <a:rPr lang="ko-KR" altLang="en-US" sz="1500" spc="-100" dirty="0" smtClean="0">
                  <a:latin typeface="1훈왼손잡이 Regular" pitchFamily="18" charset="-127"/>
                  <a:ea typeface="1훈왼손잡이 Regular" pitchFamily="18" charset="-127"/>
                </a:rPr>
                <a:t>환경조성사업</a:t>
              </a:r>
              <a:endParaRPr lang="en-US" altLang="ko-KR" sz="1500" spc="-100" dirty="0">
                <a:latin typeface="1훈왼손잡이 Regular" pitchFamily="18" charset="-127"/>
                <a:ea typeface="1훈왼손잡이 Regular" pitchFamily="18" charset="-127"/>
              </a:endParaRPr>
            </a:p>
          </p:txBody>
        </p:sp>
      </p:grpSp>
      <p:pic>
        <p:nvPicPr>
          <p:cNvPr id="37" name="그림 36">
            <a:extLst>
              <a:ext uri="{FF2B5EF4-FFF2-40B4-BE49-F238E27FC236}">
                <a16:creationId xmlns="" xmlns:a16="http://schemas.microsoft.com/office/drawing/2014/main" id="{0DED328C-9039-4DEF-B889-C3C5D6817C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8079">
            <a:off x="2629039" y="4482937"/>
            <a:ext cx="618592" cy="971642"/>
          </a:xfrm>
          <a:prstGeom prst="rect">
            <a:avLst/>
          </a:prstGeom>
        </p:spPr>
      </p:pic>
      <p:grpSp>
        <p:nvGrpSpPr>
          <p:cNvPr id="38" name="그룹 37">
            <a:extLst>
              <a:ext uri="{FF2B5EF4-FFF2-40B4-BE49-F238E27FC236}">
                <a16:creationId xmlns="" xmlns:a16="http://schemas.microsoft.com/office/drawing/2014/main" id="{84AC9F1E-0E78-48CC-BBE0-DC0B5395933F}"/>
              </a:ext>
            </a:extLst>
          </p:cNvPr>
          <p:cNvGrpSpPr/>
          <p:nvPr/>
        </p:nvGrpSpPr>
        <p:grpSpPr>
          <a:xfrm>
            <a:off x="3150529" y="4516223"/>
            <a:ext cx="1627465" cy="739442"/>
            <a:chOff x="1424938" y="2916703"/>
            <a:chExt cx="1627465" cy="739442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D914D810-3A55-47FD-ABF8-DC1434E6AADB}"/>
                </a:ext>
              </a:extLst>
            </p:cNvPr>
            <p:cNvSpPr txBox="1"/>
            <p:nvPr/>
          </p:nvSpPr>
          <p:spPr>
            <a:xfrm>
              <a:off x="1441717" y="2916703"/>
              <a:ext cx="1610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latin typeface="상상토끼 꽃길" panose="02020603020101020101" pitchFamily="18" charset="-127"/>
                  <a:ea typeface="상상토끼 꽃길" panose="02020603020101020101" pitchFamily="18" charset="-127"/>
                </a:rPr>
                <a:t>여섯째</a:t>
              </a:r>
              <a:endParaRPr lang="ko-KR" altLang="en-US" sz="2800" dirty="0">
                <a:latin typeface="상상토끼 꽃길" panose="02020603020101020101" pitchFamily="18" charset="-127"/>
                <a:ea typeface="상상토끼 꽃길" panose="02020603020101020101" pitchFamily="18" charset="-12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07A0055D-FB4C-4F3C-A3C0-7FFDA76BEC8A}"/>
                </a:ext>
              </a:extLst>
            </p:cNvPr>
            <p:cNvSpPr txBox="1"/>
            <p:nvPr/>
          </p:nvSpPr>
          <p:spPr>
            <a:xfrm>
              <a:off x="1424938" y="3332980"/>
              <a:ext cx="162746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500" spc="-100" dirty="0" smtClean="0">
                  <a:latin typeface="1훈왼손잡이 Regular" pitchFamily="18" charset="-127"/>
                  <a:ea typeface="1훈왼손잡이 Regular" pitchFamily="18" charset="-127"/>
                </a:rPr>
                <a:t>건강가정지원사업</a:t>
              </a:r>
              <a:endParaRPr lang="en-US" altLang="ko-KR" sz="1500" spc="-100" dirty="0">
                <a:latin typeface="1훈왼손잡이 Regular" pitchFamily="18" charset="-127"/>
                <a:ea typeface="1훈왼손잡이 Regular" pitchFamily="18" charset="-127"/>
              </a:endParaRPr>
            </a:p>
          </p:txBody>
        </p:sp>
      </p:grpSp>
      <p:pic>
        <p:nvPicPr>
          <p:cNvPr id="41" name="그림 40">
            <a:extLst>
              <a:ext uri="{FF2B5EF4-FFF2-40B4-BE49-F238E27FC236}">
                <a16:creationId xmlns="" xmlns:a16="http://schemas.microsoft.com/office/drawing/2014/main" id="{CFAC1DE2-3E92-453C-901A-EC7329F4BB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4506" y="4417778"/>
            <a:ext cx="734319" cy="1029986"/>
          </a:xfrm>
          <a:prstGeom prst="rect">
            <a:avLst/>
          </a:prstGeom>
        </p:spPr>
      </p:pic>
      <p:grpSp>
        <p:nvGrpSpPr>
          <p:cNvPr id="42" name="그룹 41">
            <a:extLst>
              <a:ext uri="{FF2B5EF4-FFF2-40B4-BE49-F238E27FC236}">
                <a16:creationId xmlns="" xmlns:a16="http://schemas.microsoft.com/office/drawing/2014/main" id="{21E15280-8D1B-412A-ABB1-81DD8BF08E15}"/>
              </a:ext>
            </a:extLst>
          </p:cNvPr>
          <p:cNvGrpSpPr/>
          <p:nvPr/>
        </p:nvGrpSpPr>
        <p:grpSpPr>
          <a:xfrm>
            <a:off x="5198681" y="4516223"/>
            <a:ext cx="1747586" cy="1004672"/>
            <a:chOff x="1396142" y="2916703"/>
            <a:chExt cx="1747586" cy="1004672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4F480D59-382E-478D-BE50-0E50E023AD34}"/>
                </a:ext>
              </a:extLst>
            </p:cNvPr>
            <p:cNvSpPr txBox="1"/>
            <p:nvPr/>
          </p:nvSpPr>
          <p:spPr>
            <a:xfrm>
              <a:off x="1441717" y="2916703"/>
              <a:ext cx="1610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latin typeface="상상토끼 꽃길" panose="02020603020101020101" pitchFamily="18" charset="-127"/>
                  <a:ea typeface="상상토끼 꽃길" panose="02020603020101020101" pitchFamily="18" charset="-127"/>
                </a:rPr>
                <a:t>일</a:t>
              </a:r>
              <a:r>
                <a:rPr lang="ko-KR" altLang="en-US" sz="2800" dirty="0">
                  <a:latin typeface="상상토끼 꽃길" panose="02020603020101020101" pitchFamily="18" charset="-127"/>
                  <a:ea typeface="상상토끼 꽃길" panose="02020603020101020101" pitchFamily="18" charset="-127"/>
                </a:rPr>
                <a:t>곱</a:t>
              </a:r>
              <a:r>
                <a:rPr lang="ko-KR" altLang="en-US" sz="2800" dirty="0" smtClean="0">
                  <a:latin typeface="상상토끼 꽃길" panose="02020603020101020101" pitchFamily="18" charset="-127"/>
                  <a:ea typeface="상상토끼 꽃길" panose="02020603020101020101" pitchFamily="18" charset="-127"/>
                </a:rPr>
                <a:t>째</a:t>
              </a:r>
              <a:endParaRPr lang="ko-KR" altLang="en-US" sz="2800" dirty="0">
                <a:latin typeface="상상토끼 꽃길" panose="02020603020101020101" pitchFamily="18" charset="-127"/>
                <a:ea typeface="상상토끼 꽃길" panose="02020603020101020101" pitchFamily="18" charset="-12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E46DD276-F81E-4F68-AE67-51A3D91F6FFF}"/>
                </a:ext>
              </a:extLst>
            </p:cNvPr>
            <p:cNvSpPr txBox="1"/>
            <p:nvPr/>
          </p:nvSpPr>
          <p:spPr>
            <a:xfrm>
              <a:off x="1396142" y="3382766"/>
              <a:ext cx="174758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500" spc="-100" dirty="0" smtClean="0">
                  <a:latin typeface="1훈왼손잡이 Regular" pitchFamily="18" charset="-127"/>
                  <a:ea typeface="1훈왼손잡이 Regular" pitchFamily="18" charset="-127"/>
                </a:rPr>
                <a:t>다문화사례관리사업</a:t>
              </a:r>
              <a:r>
                <a:rPr lang="en-US" altLang="ko-KR" sz="1400" spc="-100" dirty="0" smtClean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	</a:t>
              </a:r>
              <a:endParaRPr lang="en-US" altLang="ko-KR" sz="1400" spc="-100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="" xmlns:a16="http://schemas.microsoft.com/office/drawing/2014/main" id="{21E15280-8D1B-412A-ABB1-81DD8BF08E15}"/>
              </a:ext>
            </a:extLst>
          </p:cNvPr>
          <p:cNvGrpSpPr/>
          <p:nvPr/>
        </p:nvGrpSpPr>
        <p:grpSpPr>
          <a:xfrm>
            <a:off x="7290461" y="4512148"/>
            <a:ext cx="1747586" cy="739442"/>
            <a:chOff x="1424938" y="2916703"/>
            <a:chExt cx="1747586" cy="739442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4F480D59-382E-478D-BE50-0E50E023AD34}"/>
                </a:ext>
              </a:extLst>
            </p:cNvPr>
            <p:cNvSpPr txBox="1"/>
            <p:nvPr/>
          </p:nvSpPr>
          <p:spPr>
            <a:xfrm>
              <a:off x="1441717" y="2916703"/>
              <a:ext cx="1610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latin typeface="상상토끼 꽃길" panose="02020603020101020101" pitchFamily="18" charset="-127"/>
                  <a:ea typeface="상상토끼 꽃길" panose="02020603020101020101" pitchFamily="18" charset="-127"/>
                </a:rPr>
                <a:t>여덟째</a:t>
              </a:r>
              <a:endParaRPr lang="ko-KR" altLang="en-US" sz="2800" dirty="0">
                <a:latin typeface="상상토끼 꽃길" panose="02020603020101020101" pitchFamily="18" charset="-127"/>
                <a:ea typeface="상상토끼 꽃길" panose="02020603020101020101" pitchFamily="18" charset="-12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E46DD276-F81E-4F68-AE67-51A3D91F6FFF}"/>
                </a:ext>
              </a:extLst>
            </p:cNvPr>
            <p:cNvSpPr txBox="1"/>
            <p:nvPr/>
          </p:nvSpPr>
          <p:spPr>
            <a:xfrm>
              <a:off x="1424938" y="3332980"/>
              <a:ext cx="174758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500" spc="-100" dirty="0" smtClean="0">
                  <a:latin typeface="1훈왼손잡이 Regular" pitchFamily="18" charset="-127"/>
                  <a:ea typeface="1훈왼손잡이 Regular" pitchFamily="18" charset="-127"/>
                </a:rPr>
                <a:t>아이 돌봄 지원 사업</a:t>
              </a:r>
              <a:r>
                <a:rPr lang="en-US" altLang="ko-KR" sz="1500" spc="-100" dirty="0" smtClean="0">
                  <a:latin typeface="1훈왼손잡이 Regular" pitchFamily="18" charset="-127"/>
                  <a:ea typeface="1훈왼손잡이 Regular" pitchFamily="18" charset="-127"/>
                </a:rPr>
                <a:t>	</a:t>
              </a:r>
              <a:endParaRPr lang="en-US" altLang="ko-KR" sz="1500" spc="-100" dirty="0">
                <a:latin typeface="1훈왼손잡이 Regular" pitchFamily="18" charset="-127"/>
                <a:ea typeface="1훈왼손잡이 Regular" pitchFamily="18" charset="-127"/>
              </a:endParaRPr>
            </a:p>
          </p:txBody>
        </p:sp>
      </p:grpSp>
      <p:pic>
        <p:nvPicPr>
          <p:cNvPr id="45" name="그림 44">
            <a:extLst>
              <a:ext uri="{FF2B5EF4-FFF2-40B4-BE49-F238E27FC236}">
                <a16:creationId xmlns="" xmlns:a16="http://schemas.microsoft.com/office/drawing/2014/main" id="{C5320778-FE88-4851-B07B-FF4FBB0DD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79">
            <a:off x="6849914" y="4314568"/>
            <a:ext cx="511494" cy="11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01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DD7C94F-DB5C-443C-AAF9-72DDE9E3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7468C55-E09E-47BC-ABE2-7ED5FA2DEDFC}"/>
              </a:ext>
            </a:extLst>
          </p:cNvPr>
          <p:cNvSpPr/>
          <p:nvPr/>
        </p:nvSpPr>
        <p:spPr>
          <a:xfrm>
            <a:off x="0" y="1006113"/>
            <a:ext cx="9144000" cy="5662569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="" xmlns:a16="http://schemas.microsoft.com/office/drawing/2014/main" id="{6A431264-9BAA-4182-B935-954E0EF84246}"/>
              </a:ext>
            </a:extLst>
          </p:cNvPr>
          <p:cNvSpPr/>
          <p:nvPr/>
        </p:nvSpPr>
        <p:spPr>
          <a:xfrm>
            <a:off x="538004" y="1515964"/>
            <a:ext cx="5376199" cy="180904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endParaRPr lang="en-US" altLang="ko-KR" sz="1300" b="1" dirty="0" smtClean="0">
              <a:solidFill>
                <a:srgbClr val="FF0000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【</a:t>
            </a:r>
            <a:r>
              <a:rPr lang="ko-KR" altLang="en-US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편의제공</a:t>
            </a:r>
            <a:r>
              <a:rPr lang="en-US" altLang="ko-KR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】</a:t>
            </a:r>
            <a:endParaRPr lang="en-US" altLang="ko-KR" sz="1300" b="1" dirty="0">
              <a:solidFill>
                <a:srgbClr val="FF0000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＊자녀를 위한 놀이방 운영</a:t>
            </a:r>
            <a:endParaRPr lang="en-US" altLang="ko-KR" sz="1300" b="1" dirty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＊도서대출</a:t>
            </a:r>
            <a:endParaRPr lang="en-US" altLang="ko-KR" sz="13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endParaRPr lang="en-US" altLang="ko-KR" sz="1300" b="1" dirty="0" smtClean="0">
              <a:solidFill>
                <a:srgbClr val="FF0000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【</a:t>
            </a:r>
            <a:r>
              <a:rPr lang="ko-KR" altLang="en-US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부탁말씀</a:t>
            </a:r>
            <a:r>
              <a:rPr lang="en-US" altLang="ko-KR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】</a:t>
            </a:r>
          </a:p>
          <a:p>
            <a:pPr fontAlgn="base" latinLnBrk="1"/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＊주소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전화번호 변경 시 센터에 알려주시면 각종 안내문 및 홍보물을 </a:t>
            </a:r>
            <a:endParaRPr lang="en-US" altLang="ko-KR" sz="13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잘 받아 보실 수 있습니다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.</a:t>
            </a:r>
            <a:endParaRPr lang="en-US" altLang="ko-KR" sz="1300" b="1" dirty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endParaRPr lang="en-US" altLang="ko-KR" sz="1300" b="1" dirty="0" smtClean="0">
              <a:solidFill>
                <a:srgbClr val="4E3AE2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ko-KR" altLang="en-US" sz="1300" b="1" u="sng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endParaRPr lang="en-US" altLang="ko-KR" sz="1300" b="1" u="sng" dirty="0" smtClean="0">
              <a:solidFill>
                <a:srgbClr val="FF0000"/>
              </a:solidFill>
              <a:latin typeface="1훈왼손잡이 Regular" pitchFamily="18" charset="-127"/>
              <a:ea typeface="1훈왼손잡이 Regular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005" y="1116963"/>
            <a:ext cx="138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참고사항</a:t>
            </a:r>
            <a:endParaRPr lang="ko-KR" alt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사각형: 둥근 모서리 9">
            <a:extLst>
              <a:ext uri="{FF2B5EF4-FFF2-40B4-BE49-F238E27FC236}">
                <a16:creationId xmlns="" xmlns:a16="http://schemas.microsoft.com/office/drawing/2014/main" id="{6A431264-9BAA-4182-B935-954E0EF84246}"/>
              </a:ext>
            </a:extLst>
          </p:cNvPr>
          <p:cNvSpPr/>
          <p:nvPr/>
        </p:nvSpPr>
        <p:spPr>
          <a:xfrm>
            <a:off x="3406681" y="3534588"/>
            <a:ext cx="5376199" cy="3258097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endParaRPr lang="en-US" altLang="ko-KR" sz="1300" b="1" dirty="0" smtClean="0">
              <a:solidFill>
                <a:srgbClr val="FF0000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endParaRPr lang="en-US" altLang="ko-KR" sz="1300" b="1" dirty="0" smtClean="0">
              <a:solidFill>
                <a:srgbClr val="FF0000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endParaRPr lang="en-US" altLang="ko-KR" sz="1300" b="1" dirty="0" smtClean="0">
              <a:solidFill>
                <a:srgbClr val="FF0000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endParaRPr lang="en-US" altLang="ko-KR" sz="1300" b="1" dirty="0">
              <a:solidFill>
                <a:srgbClr val="FF0000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【</a:t>
            </a:r>
            <a:r>
              <a:rPr lang="ko-KR" altLang="en-US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밴드가입안내</a:t>
            </a:r>
            <a:r>
              <a:rPr lang="en-US" altLang="ko-KR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】</a:t>
            </a:r>
            <a:endParaRPr lang="en-US" altLang="ko-KR" sz="1300" b="1" dirty="0">
              <a:solidFill>
                <a:srgbClr val="FF0000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＊ 핸드폰에서 </a:t>
            </a:r>
            <a:r>
              <a:rPr lang="en-US" altLang="ko-KR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Play</a:t>
            </a:r>
            <a:r>
              <a:rPr lang="ko-KR" altLang="en-US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스토어에서 밴드 </a:t>
            </a:r>
            <a:r>
              <a:rPr lang="ko-KR" altLang="en-US" sz="1300" b="1" dirty="0" err="1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앱</a:t>
            </a:r>
            <a:r>
              <a:rPr lang="en-US" altLang="ko-KR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(APP) </a:t>
            </a:r>
            <a:r>
              <a:rPr lang="ko-KR" altLang="en-US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설치</a:t>
            </a:r>
          </a:p>
          <a:p>
            <a:pPr fontAlgn="base" latinLnBrk="1"/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＊ 밴드검색</a:t>
            </a:r>
            <a:r>
              <a:rPr lang="ko-KR" altLang="en-US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“영암군건강가정</a:t>
            </a:r>
            <a:r>
              <a:rPr lang="en-US" altLang="ko-KR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·</a:t>
            </a:r>
            <a:r>
              <a:rPr lang="ko-KR" altLang="en-US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다문화가족지원센터” 검색</a:t>
            </a:r>
          </a:p>
          <a:p>
            <a:pPr fontAlgn="base" latinLnBrk="1"/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＊ 본인한글이름으로 </a:t>
            </a:r>
            <a:r>
              <a:rPr lang="ko-KR" altLang="en-US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가입하기</a:t>
            </a:r>
          </a:p>
          <a:p>
            <a:pPr fontAlgn="base" latinLnBrk="1"/>
            <a:endParaRPr lang="en-US" altLang="ko-KR" sz="1300" b="1" dirty="0" smtClean="0">
              <a:solidFill>
                <a:srgbClr val="FF0000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【</a:t>
            </a:r>
            <a:r>
              <a:rPr lang="ko-KR" altLang="en-US" sz="1300" b="1" dirty="0" err="1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다누리</a:t>
            </a:r>
            <a:r>
              <a:rPr lang="ko-KR" altLang="en-US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ko-KR" altLang="en-US" sz="1300" b="1" dirty="0" err="1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앱</a:t>
            </a:r>
            <a:r>
              <a:rPr lang="ko-KR" altLang="en-US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 설치</a:t>
            </a:r>
            <a:r>
              <a:rPr lang="en-US" altLang="ko-KR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】</a:t>
            </a:r>
          </a:p>
          <a:p>
            <a:pPr fontAlgn="base" latinLnBrk="1"/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＊ 핸드폰에서 </a:t>
            </a:r>
            <a:r>
              <a:rPr lang="en-US" altLang="ko-KR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Play</a:t>
            </a:r>
            <a:r>
              <a:rPr lang="ko-KR" altLang="en-US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스토어에서 밴드 </a:t>
            </a:r>
            <a:r>
              <a:rPr lang="ko-KR" altLang="en-US" sz="1300" b="1" dirty="0" err="1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앱</a:t>
            </a:r>
            <a:r>
              <a:rPr lang="en-US" altLang="ko-KR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(APP) </a:t>
            </a:r>
            <a:r>
              <a:rPr lang="ko-KR" altLang="en-US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설치</a:t>
            </a:r>
          </a:p>
          <a:p>
            <a:pPr fontAlgn="base" latinLnBrk="1"/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＊ 설치 </a:t>
            </a:r>
            <a:r>
              <a:rPr lang="ko-KR" altLang="en-US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후 오른쪽 상단 “지원센터 프로그램” 클릭 후 센터 프로그램 확인</a:t>
            </a:r>
          </a:p>
          <a:p>
            <a:pPr fontAlgn="base" latinLnBrk="1"/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＊ 지역 </a:t>
            </a:r>
            <a:r>
              <a:rPr lang="ko-KR" altLang="en-US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“전라남도 영암군” 검색</a:t>
            </a:r>
          </a:p>
          <a:p>
            <a:pPr fontAlgn="base" latinLnBrk="1"/>
            <a:endParaRPr lang="en-US" altLang="ko-KR" sz="1300" b="1" dirty="0" smtClean="0">
              <a:solidFill>
                <a:srgbClr val="FF0000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【</a:t>
            </a:r>
            <a:r>
              <a:rPr lang="ko-KR" altLang="en-US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다음</a:t>
            </a:r>
            <a:r>
              <a:rPr lang="en-US" altLang="ko-KR" sz="1300" b="1" dirty="0" err="1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daum</a:t>
            </a:r>
            <a:r>
              <a:rPr lang="ko-KR" altLang="en-US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 카페</a:t>
            </a:r>
            <a:r>
              <a:rPr lang="en-US" altLang="ko-KR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】</a:t>
            </a:r>
          </a:p>
          <a:p>
            <a:pPr fontAlgn="base" latinLnBrk="1"/>
            <a:r>
              <a:rPr lang="ko-KR" altLang="en-US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＊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다음에서 </a:t>
            </a:r>
            <a:r>
              <a:rPr lang="ko-KR" altLang="en-US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“영암군 건강가정다문화가족지원센터”카페 검색 </a:t>
            </a:r>
          </a:p>
          <a:p>
            <a:pPr fontAlgn="base" latinLnBrk="1"/>
            <a:r>
              <a:rPr lang="ko-KR" altLang="en-US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＊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영암군 </a:t>
            </a:r>
            <a:r>
              <a:rPr lang="ko-KR" altLang="en-US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건강가정 다문화가족지원센터 카페 클릭 후 </a:t>
            </a:r>
          </a:p>
          <a:p>
            <a:pPr fontAlgn="base" latinLnBrk="1"/>
            <a:r>
              <a:rPr lang="ko-KR" altLang="en-US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＊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본인한글이름으로 </a:t>
            </a:r>
            <a:r>
              <a:rPr lang="ko-KR" altLang="en-US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카페가입하기</a:t>
            </a:r>
          </a:p>
          <a:p>
            <a:pPr fontAlgn="base" latinLnBrk="1"/>
            <a:endParaRPr lang="en-US" altLang="ko-KR" sz="1300" b="1" dirty="0">
              <a:solidFill>
                <a:srgbClr val="FF0000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endParaRPr lang="en-US" altLang="ko-KR" sz="1300" b="1" dirty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endParaRPr lang="en-US" altLang="ko-KR" sz="1300" b="1" dirty="0" smtClean="0">
              <a:solidFill>
                <a:srgbClr val="4E3AE2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ko-KR" altLang="en-US" sz="1300" b="1" u="sng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endParaRPr lang="en-US" altLang="ko-KR" sz="1300" b="1" u="sng" dirty="0" smtClean="0">
              <a:solidFill>
                <a:srgbClr val="FF0000"/>
              </a:solidFill>
              <a:latin typeface="1훈왼손잡이 Regular" pitchFamily="18" charset="-127"/>
              <a:ea typeface="1훈왼손잡이 Regular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5198" y="3119089"/>
            <a:ext cx="1598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홍보매체 활용방법</a:t>
            </a:r>
            <a:endParaRPr lang="ko-KR" alt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25" name="사각형: 둥근 모서리 9">
            <a:extLst>
              <a:ext uri="{FF2B5EF4-FFF2-40B4-BE49-F238E27FC236}">
                <a16:creationId xmlns="" xmlns:a16="http://schemas.microsoft.com/office/drawing/2014/main" id="{6A431264-9BAA-4182-B935-954E0EF84246}"/>
              </a:ext>
            </a:extLst>
          </p:cNvPr>
          <p:cNvSpPr/>
          <p:nvPr/>
        </p:nvSpPr>
        <p:spPr>
          <a:xfrm>
            <a:off x="292115" y="3950086"/>
            <a:ext cx="2727833" cy="271859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endParaRPr lang="en-US" altLang="ko-KR" sz="1300" b="1" dirty="0" smtClean="0">
              <a:solidFill>
                <a:srgbClr val="4E3AE2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ko-KR" altLang="en-US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같이 이 사회에 적응하여 서로를 이해하고 더불어 살아갈 수 있도록 여러분의 성원 기다립니다</a:t>
            </a:r>
            <a:r>
              <a:rPr lang="en-US" altLang="ko-KR" sz="1300" b="1" dirty="0" smtClean="0">
                <a:solidFill>
                  <a:srgbClr val="FF0000"/>
                </a:solidFill>
                <a:latin typeface="1훈왼손잡이 Regular" pitchFamily="18" charset="-127"/>
                <a:ea typeface="1훈왼손잡이 Regular" pitchFamily="18" charset="-127"/>
              </a:rPr>
              <a:t>.</a:t>
            </a:r>
          </a:p>
          <a:p>
            <a:pPr fontAlgn="base" latinLnBrk="1"/>
            <a:endParaRPr lang="en-US" altLang="ko-KR" sz="1300" b="1" dirty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▶후원금 </a:t>
            </a:r>
            <a:endParaRPr lang="en-US" altLang="ko-KR" sz="1300" b="1" dirty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농협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(175799-51-019879 </a:t>
            </a:r>
          </a:p>
          <a:p>
            <a:pPr fontAlgn="base" latinLnBrk="1"/>
            <a:r>
              <a:rPr lang="en-US" altLang="ko-KR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    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예금주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: </a:t>
            </a:r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이주여성센터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)</a:t>
            </a:r>
          </a:p>
          <a:p>
            <a:pPr fontAlgn="base" latinLnBrk="1"/>
            <a:endParaRPr lang="en-US" altLang="ko-KR" sz="13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ko-KR" altLang="en-US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▶물품 및 봉사후원</a:t>
            </a:r>
            <a:endParaRPr lang="en-US" altLang="ko-KR" sz="1300" b="1" dirty="0" smtClean="0">
              <a:solidFill>
                <a:schemeClr val="tx1"/>
              </a:solidFill>
              <a:latin typeface="1훈왼손잡이 Regular" pitchFamily="18" charset="-127"/>
              <a:ea typeface="1훈왼손잡이 Regular" pitchFamily="18" charset="-127"/>
            </a:endParaRPr>
          </a:p>
          <a:p>
            <a:pPr fontAlgn="base" latinLnBrk="1"/>
            <a:r>
              <a:rPr lang="en-US" altLang="ko-KR" sz="1300" b="1" dirty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en-US" altLang="ko-KR" sz="1300" b="1" dirty="0" smtClean="0">
                <a:solidFill>
                  <a:schemeClr val="tx1"/>
                </a:solidFill>
                <a:latin typeface="1훈왼손잡이 Regular" pitchFamily="18" charset="-127"/>
                <a:ea typeface="1훈왼손잡이 Regular" pitchFamily="18" charset="-127"/>
              </a:rPr>
              <a:t>(061-463-2928~9)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1005" y="3505772"/>
            <a:ext cx="1926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후원 및 </a:t>
            </a:r>
            <a:endParaRPr lang="en-US" altLang="ko-KR" sz="24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자원봉사 모집</a:t>
            </a:r>
            <a:endParaRPr lang="ko-KR" alt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8819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DD7C94F-DB5C-443C-AAF9-72DDE9E3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="" xmlns:a16="http://schemas.microsoft.com/office/drawing/2014/main" id="{D13D6877-7A5F-4C0C-A3AE-162D335E75D4}"/>
              </a:ext>
            </a:extLst>
          </p:cNvPr>
          <p:cNvSpPr/>
          <p:nvPr/>
        </p:nvSpPr>
        <p:spPr>
          <a:xfrm>
            <a:off x="2599883" y="1778466"/>
            <a:ext cx="4105005" cy="3212984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F448359-07FE-450E-8A06-FD939A229808}"/>
              </a:ext>
            </a:extLst>
          </p:cNvPr>
          <p:cNvSpPr txBox="1"/>
          <p:nvPr/>
        </p:nvSpPr>
        <p:spPr>
          <a:xfrm>
            <a:off x="1999673" y="2582103"/>
            <a:ext cx="530542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감사합니다</a:t>
            </a:r>
            <a:endParaRPr lang="en-US" altLang="ko-KR" sz="4400" dirty="0">
              <a:solidFill>
                <a:schemeClr val="tx1">
                  <a:lumMod val="85000"/>
                  <a:lumOff val="15000"/>
                </a:schemeClr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06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DD7C94F-DB5C-443C-AAF9-72DDE9E3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="" xmlns:a16="http://schemas.microsoft.com/office/drawing/2014/main" id="{D13D6877-7A5F-4C0C-A3AE-162D335E75D4}"/>
              </a:ext>
            </a:extLst>
          </p:cNvPr>
          <p:cNvSpPr/>
          <p:nvPr/>
        </p:nvSpPr>
        <p:spPr>
          <a:xfrm>
            <a:off x="2427570" y="2651647"/>
            <a:ext cx="4288859" cy="1235923"/>
          </a:xfrm>
          <a:prstGeom prst="roundRect">
            <a:avLst>
              <a:gd name="adj" fmla="val 50000"/>
            </a:avLst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F448359-07FE-450E-8A06-FD939A229808}"/>
              </a:ext>
            </a:extLst>
          </p:cNvPr>
          <p:cNvSpPr txBox="1"/>
          <p:nvPr/>
        </p:nvSpPr>
        <p:spPr>
          <a:xfrm>
            <a:off x="1919288" y="2750290"/>
            <a:ext cx="5305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01.</a:t>
            </a:r>
          </a:p>
          <a:p>
            <a:pPr algn="ctr"/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영암군건강가정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·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다문화가족지원센터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691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DD7C94F-DB5C-443C-AAF9-72DDE9E3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7468C55-E09E-47BC-ABE2-7ED5FA2DEDFC}"/>
              </a:ext>
            </a:extLst>
          </p:cNvPr>
          <p:cNvSpPr/>
          <p:nvPr/>
        </p:nvSpPr>
        <p:spPr>
          <a:xfrm>
            <a:off x="234892" y="894801"/>
            <a:ext cx="8674216" cy="5662569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="" xmlns:a16="http://schemas.microsoft.com/office/drawing/2014/main" id="{B73D7EE4-D73E-4211-9987-E8D6408263CF}"/>
              </a:ext>
            </a:extLst>
          </p:cNvPr>
          <p:cNvCxnSpPr/>
          <p:nvPr/>
        </p:nvCxnSpPr>
        <p:spPr>
          <a:xfrm>
            <a:off x="6108807" y="2123896"/>
            <a:ext cx="295835" cy="45894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="" xmlns:a16="http://schemas.microsoft.com/office/drawing/2014/main" id="{1F97C183-4178-4087-8208-BB1D91530252}"/>
              </a:ext>
            </a:extLst>
          </p:cNvPr>
          <p:cNvCxnSpPr>
            <a:cxnSpLocks/>
          </p:cNvCxnSpPr>
          <p:nvPr/>
        </p:nvCxnSpPr>
        <p:spPr>
          <a:xfrm flipH="1">
            <a:off x="4264639" y="2052611"/>
            <a:ext cx="975873" cy="197834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DF0CEA1-018E-443F-9B27-E65523DD14A7}"/>
              </a:ext>
            </a:extLst>
          </p:cNvPr>
          <p:cNvSpPr txBox="1"/>
          <p:nvPr/>
        </p:nvSpPr>
        <p:spPr>
          <a:xfrm>
            <a:off x="2774112" y="4030959"/>
            <a:ext cx="319620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2019.2.11,18,25 (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매주 월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) 10:00~12:00</a:t>
            </a:r>
          </a:p>
          <a:p>
            <a:pPr algn="ctr"/>
            <a:r>
              <a:rPr lang="ko-KR" altLang="en-US" sz="1200" dirty="0" err="1" smtClean="0">
                <a:latin typeface="1훈왼손잡이 Regular" pitchFamily="18" charset="-127"/>
                <a:ea typeface="1훈왼손잡이 Regular" pitchFamily="18" charset="-127"/>
              </a:rPr>
              <a:t>한국어능력시험반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(1)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이 </a:t>
            </a:r>
            <a:r>
              <a:rPr lang="ko-KR" altLang="en-US" sz="1200" dirty="0" err="1" smtClean="0">
                <a:latin typeface="1훈왼손잡이 Regular" pitchFamily="18" charset="-127"/>
                <a:ea typeface="1훈왼손잡이 Regular" pitchFamily="18" charset="-127"/>
              </a:rPr>
              <a:t>영암읍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 종합복지회관에서 개강하여</a:t>
            </a:r>
            <a:r>
              <a:rPr lang="en-US" altLang="ko-KR" sz="1200" dirty="0">
                <a:latin typeface="1훈왼손잡이 Regular" pitchFamily="18" charset="-127"/>
                <a:ea typeface="1훈왼손잡이 Regular" pitchFamily="18" charset="-127"/>
              </a:rPr>
              <a:t>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운영되었습니다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.</a:t>
            </a:r>
          </a:p>
          <a:p>
            <a:pPr algn="ctr"/>
            <a:endParaRPr lang="en-US" altLang="ko-KR" sz="1100" dirty="0" smtClean="0">
              <a:latin typeface="1훈왼손잡이 Regular" pitchFamily="18" charset="-127"/>
              <a:ea typeface="1훈왼손잡이 Regular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4E730C-2F43-4E6C-B02A-A543AC1EA7E6}"/>
              </a:ext>
            </a:extLst>
          </p:cNvPr>
          <p:cNvSpPr txBox="1"/>
          <p:nvPr/>
        </p:nvSpPr>
        <p:spPr>
          <a:xfrm>
            <a:off x="6278240" y="2536673"/>
            <a:ext cx="182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2019.2.8~9.(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금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, 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토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)</a:t>
            </a:r>
          </a:p>
          <a:p>
            <a:pPr algn="ctr"/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센터 전 직원 경남 남해로 </a:t>
            </a:r>
            <a:r>
              <a:rPr lang="ko-KR" altLang="en-US" sz="1200" dirty="0" err="1" smtClean="0">
                <a:latin typeface="1훈왼손잡이 Regular" pitchFamily="18" charset="-127"/>
                <a:ea typeface="1훈왼손잡이 Regular" pitchFamily="18" charset="-127"/>
              </a:rPr>
              <a:t>워크샵을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  다녀왔습니다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.</a:t>
            </a:r>
            <a:r>
              <a:rPr lang="en-US" altLang="ko-KR" sz="1200" dirty="0">
                <a:latin typeface="1훈왼손잡이 Regular" pitchFamily="18" charset="-127"/>
                <a:ea typeface="1훈왼손잡이 Regular" pitchFamily="18" charset="-127"/>
              </a:rPr>
              <a:t> </a:t>
            </a:r>
            <a:endParaRPr lang="ko-KR" altLang="en-US" sz="1200" dirty="0">
              <a:latin typeface="1훈왼손잡이 Regular" pitchFamily="18" charset="-127"/>
              <a:ea typeface="1훈왼손잡이 Regular" pitchFamily="18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="" xmlns:a16="http://schemas.microsoft.com/office/drawing/2014/main" id="{5BE0D105-5BEC-499C-B3F1-001FF635DB6A}"/>
              </a:ext>
            </a:extLst>
          </p:cNvPr>
          <p:cNvCxnSpPr>
            <a:cxnSpLocks/>
          </p:cNvCxnSpPr>
          <p:nvPr/>
        </p:nvCxnSpPr>
        <p:spPr>
          <a:xfrm flipV="1">
            <a:off x="2966037" y="1483019"/>
            <a:ext cx="2186991" cy="51279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>
            <a:extLst>
              <a:ext uri="{FF2B5EF4-FFF2-40B4-BE49-F238E27FC236}">
                <a16:creationId xmlns="" xmlns:a16="http://schemas.microsoft.com/office/drawing/2014/main" id="{C1030449-B843-48CE-AD6F-DCE751439DB2}"/>
              </a:ext>
            </a:extLst>
          </p:cNvPr>
          <p:cNvSpPr/>
          <p:nvPr/>
        </p:nvSpPr>
        <p:spPr>
          <a:xfrm>
            <a:off x="4752575" y="363823"/>
            <a:ext cx="3711389" cy="2219017"/>
          </a:xfrm>
          <a:prstGeom prst="ellipse">
            <a:avLst/>
          </a:prstGeom>
          <a:solidFill>
            <a:srgbClr val="E7B0B8">
              <a:alpha val="25000"/>
            </a:srgb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DF0CEA1-018E-443F-9B27-E65523DD14A7}"/>
              </a:ext>
            </a:extLst>
          </p:cNvPr>
          <p:cNvSpPr txBox="1"/>
          <p:nvPr/>
        </p:nvSpPr>
        <p:spPr>
          <a:xfrm>
            <a:off x="576303" y="1695735"/>
            <a:ext cx="2502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2019.2.15.(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금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) 14:00</a:t>
            </a:r>
          </a:p>
          <a:p>
            <a:pPr algn="ctr"/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1</a:t>
            </a:r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분기 운영위원회를 </a:t>
            </a:r>
            <a:endParaRPr lang="en-US" altLang="ko-KR" sz="1200" dirty="0" smtClean="0">
              <a:latin typeface="1훈왼손잡이 Regular" pitchFamily="18" charset="-127"/>
              <a:ea typeface="1훈왼손잡이 Regular" pitchFamily="18" charset="-127"/>
            </a:endParaRPr>
          </a:p>
          <a:p>
            <a:pPr algn="ctr"/>
            <a:r>
              <a:rPr lang="ko-KR" altLang="en-US" sz="1200" dirty="0" smtClean="0">
                <a:latin typeface="1훈왼손잡이 Regular" pitchFamily="18" charset="-127"/>
                <a:ea typeface="1훈왼손잡이 Regular" pitchFamily="18" charset="-127"/>
              </a:rPr>
              <a:t>센터에서 실시하였습니다</a:t>
            </a:r>
            <a:r>
              <a:rPr lang="en-US" altLang="ko-KR" sz="1200" dirty="0" smtClean="0">
                <a:latin typeface="1훈왼손잡이 Regular" pitchFamily="18" charset="-127"/>
                <a:ea typeface="1훈왼손잡이 Regular" pitchFamily="18" charset="-127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46" y="2436638"/>
            <a:ext cx="2615508" cy="163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F448359-07FE-450E-8A06-FD939A229808}"/>
              </a:ext>
            </a:extLst>
          </p:cNvPr>
          <p:cNvSpPr txBox="1"/>
          <p:nvPr/>
        </p:nvSpPr>
        <p:spPr>
          <a:xfrm>
            <a:off x="5153028" y="421529"/>
            <a:ext cx="325881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fontAlgn="base" latinLnBrk="1"/>
            <a:r>
              <a:rPr lang="ko-KR" altLang="en-US" sz="1300" dirty="0" smtClean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영암군건강가정</a:t>
            </a:r>
            <a:r>
              <a:rPr lang="en-US" altLang="ko-KR" sz="1300" dirty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·</a:t>
            </a:r>
            <a:r>
              <a:rPr lang="ko-KR" altLang="en-US" sz="1300" dirty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다문화가족지원센터는 </a:t>
            </a:r>
            <a:endParaRPr lang="en-US" altLang="ko-KR" sz="1300" dirty="0" smtClean="0"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300" dirty="0" smtClean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가족의 </a:t>
            </a:r>
            <a:r>
              <a:rPr lang="ko-KR" altLang="en-US" sz="1300" dirty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유형별로 이원화되어 있는 가족지원서비스를 </a:t>
            </a:r>
            <a:endParaRPr lang="en-US" altLang="ko-KR" sz="1300" dirty="0" smtClean="0"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300" dirty="0" smtClean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가족의 </a:t>
            </a:r>
            <a:r>
              <a:rPr lang="ko-KR" altLang="en-US" sz="1300" dirty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유형에 상관없이 한 곳에서 다양한 가족에 </a:t>
            </a:r>
            <a:endParaRPr lang="en-US" altLang="ko-KR" sz="1300" dirty="0" smtClean="0"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300" dirty="0" smtClean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대한 </a:t>
            </a:r>
            <a:r>
              <a:rPr lang="ko-KR" altLang="en-US" sz="1300" dirty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보편적이고 포괄적인 서비스를 제공하여 건강한 </a:t>
            </a:r>
            <a:endParaRPr lang="en-US" altLang="ko-KR" sz="1300" dirty="0" smtClean="0"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300" dirty="0" smtClean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가족생활을 </a:t>
            </a:r>
            <a:r>
              <a:rPr lang="ko-KR" altLang="en-US" sz="1300" dirty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지원합니다</a:t>
            </a:r>
            <a:r>
              <a:rPr lang="en-US" altLang="ko-KR" sz="1300" dirty="0"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.</a:t>
            </a:r>
            <a:endParaRPr lang="ko-KR" altLang="en-US" sz="1300" dirty="0"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807" y="3183004"/>
            <a:ext cx="2551275" cy="161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9"/>
          <a:stretch/>
        </p:blipFill>
        <p:spPr bwMode="auto">
          <a:xfrm>
            <a:off x="2605355" y="4731133"/>
            <a:ext cx="3364963" cy="164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28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DD7C94F-DB5C-443C-AAF9-72DDE9E3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="" xmlns:a16="http://schemas.microsoft.com/office/drawing/2014/main" id="{D13D6877-7A5F-4C0C-A3AE-162D335E75D4}"/>
              </a:ext>
            </a:extLst>
          </p:cNvPr>
          <p:cNvSpPr/>
          <p:nvPr/>
        </p:nvSpPr>
        <p:spPr>
          <a:xfrm>
            <a:off x="2427570" y="2651647"/>
            <a:ext cx="4288859" cy="1235923"/>
          </a:xfrm>
          <a:prstGeom prst="roundRect">
            <a:avLst>
              <a:gd name="adj" fmla="val 50000"/>
            </a:avLst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F448359-07FE-450E-8A06-FD939A229808}"/>
              </a:ext>
            </a:extLst>
          </p:cNvPr>
          <p:cNvSpPr txBox="1"/>
          <p:nvPr/>
        </p:nvSpPr>
        <p:spPr>
          <a:xfrm>
            <a:off x="1919288" y="2750290"/>
            <a:ext cx="5305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02.</a:t>
            </a:r>
          </a:p>
          <a:p>
            <a:pPr algn="ctr"/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상담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·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방문교육사업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="" xmlns:a16="http://schemas.microsoft.com/office/drawing/2014/main" id="{C1030449-B843-48CE-AD6F-DCE751439DB2}"/>
              </a:ext>
            </a:extLst>
          </p:cNvPr>
          <p:cNvSpPr/>
          <p:nvPr/>
        </p:nvSpPr>
        <p:spPr>
          <a:xfrm>
            <a:off x="2716305" y="3258661"/>
            <a:ext cx="3711389" cy="2219017"/>
          </a:xfrm>
          <a:prstGeom prst="ellipse">
            <a:avLst/>
          </a:prstGeom>
          <a:solidFill>
            <a:srgbClr val="E7B0B8">
              <a:alpha val="25000"/>
            </a:srgb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endParaRPr lang="en-US" altLang="ko-KR" sz="2400" dirty="0">
              <a:solidFill>
                <a:schemeClr val="tx1"/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fontAlgn="base" latinLnBrk="1"/>
            <a:r>
              <a:rPr lang="ko-KR" altLang="en-US" sz="13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지리적인 </a:t>
            </a:r>
            <a:r>
              <a:rPr lang="ko-KR" altLang="en-US" sz="13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접근성과 경제적인 이유로 교육 참여가 어려운 결혼이민자 및 자녀를 대상으로 찾아가는 한국어교육</a:t>
            </a:r>
            <a:r>
              <a:rPr lang="en-US" altLang="ko-KR" sz="13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3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부모교육</a:t>
            </a:r>
            <a:r>
              <a:rPr lang="en-US" altLang="ko-KR" sz="13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3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자녀생활서비스를 실시하여 언어소통의 어려움을 해소하고 한국생활에 조기정착을 가져오며</a:t>
            </a:r>
            <a:r>
              <a:rPr lang="en-US" altLang="ko-KR" sz="13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3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아동의 능력개발 및 가족통합을 이끌어 건강한 가정을 육성하기 위하여 방문교육사업을 실시합니다</a:t>
            </a:r>
            <a:r>
              <a:rPr lang="en-US" altLang="ko-KR" sz="13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. </a:t>
            </a:r>
            <a:endParaRPr lang="ko-KR" altLang="en-US" sz="1300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ko-KR" altLang="en-US" sz="1050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245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DD7C94F-DB5C-443C-AAF9-72DDE9E3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7468C55-E09E-47BC-ABE2-7ED5FA2DEDFC}"/>
              </a:ext>
            </a:extLst>
          </p:cNvPr>
          <p:cNvSpPr/>
          <p:nvPr/>
        </p:nvSpPr>
        <p:spPr>
          <a:xfrm>
            <a:off x="242576" y="906008"/>
            <a:ext cx="8674216" cy="5662569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="" xmlns:a16="http://schemas.microsoft.com/office/drawing/2014/main" id="{9C0D4AF6-FF2D-4D70-ADD4-1B375C6289D0}"/>
              </a:ext>
            </a:extLst>
          </p:cNvPr>
          <p:cNvSpPr/>
          <p:nvPr/>
        </p:nvSpPr>
        <p:spPr>
          <a:xfrm>
            <a:off x="564035" y="1398744"/>
            <a:ext cx="1825699" cy="17113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</a:t>
            </a:r>
            <a:r>
              <a:rPr lang="ko-KR" altLang="en-US" sz="1200" b="1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교육기간 </a:t>
            </a:r>
            <a:r>
              <a:rPr lang="en-US" altLang="ko-KR" sz="12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2019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년 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2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월 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~ 2019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년 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12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월 </a:t>
            </a:r>
            <a:endParaRPr lang="ko-KR" altLang="en-US" sz="1200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</a:t>
            </a:r>
            <a:r>
              <a:rPr lang="ko-KR" altLang="en-US" sz="1200" b="1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교육분야 </a:t>
            </a:r>
            <a:endParaRPr lang="en-US" altLang="ko-KR" sz="1200" b="1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-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한국어교육</a:t>
            </a:r>
            <a:endParaRPr lang="en-US" altLang="ko-KR" sz="1200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-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부모교육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-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자녀생활</a:t>
            </a:r>
            <a:endParaRPr lang="ko-KR" altLang="en-US" sz="1200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ko-KR" altLang="en-US" sz="1200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="" xmlns:a16="http://schemas.microsoft.com/office/drawing/2014/main" id="{6A431264-9BAA-4182-B935-954E0EF84246}"/>
              </a:ext>
            </a:extLst>
          </p:cNvPr>
          <p:cNvSpPr/>
          <p:nvPr/>
        </p:nvSpPr>
        <p:spPr>
          <a:xfrm>
            <a:off x="2589519" y="2489869"/>
            <a:ext cx="1990165" cy="1711355"/>
          </a:xfrm>
          <a:prstGeom prst="roundRect">
            <a:avLst/>
          </a:prstGeom>
          <a:solidFill>
            <a:srgbClr val="EFCACA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▶서비스 내용 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-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한국어교육 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1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회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10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개월</a:t>
            </a: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수 업 </a:t>
            </a:r>
            <a:r>
              <a:rPr lang="ko-KR" altLang="en-US" sz="12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료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: 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무상지원</a:t>
            </a:r>
          </a:p>
          <a:p>
            <a:pPr fontAlgn="base" latinLnBrk="1"/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서비스대상 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결혼이민자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입국 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5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년 이하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), 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중도입국자녀</a:t>
            </a:r>
          </a:p>
          <a:p>
            <a:pPr fontAlgn="base" latinLnBrk="1"/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부모교육 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무상지원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최대 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15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개월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총 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3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회 지원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algn="ct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="" xmlns:a16="http://schemas.microsoft.com/office/drawing/2014/main" id="{F86CF31C-4482-425D-AB53-A08D16D839DB}"/>
              </a:ext>
            </a:extLst>
          </p:cNvPr>
          <p:cNvSpPr/>
          <p:nvPr/>
        </p:nvSpPr>
        <p:spPr>
          <a:xfrm>
            <a:off x="4779470" y="3074609"/>
            <a:ext cx="1776668" cy="17113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 </a:t>
            </a:r>
            <a:r>
              <a:rPr lang="en-US" altLang="ko-KR" sz="1200" dirty="0" err="1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서비스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200" dirty="0" err="1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내용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-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자녀생활교육 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1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회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10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개월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수 업 </a:t>
            </a:r>
            <a:r>
              <a:rPr lang="ko-KR" altLang="en-US" sz="12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료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: 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소득에 따라 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유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·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무상지원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4537813A-2C66-4273-A8F5-0C86D381D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76" y="4016688"/>
            <a:ext cx="809227" cy="1280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2248" y="2126043"/>
            <a:ext cx="203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한국어교육</a:t>
            </a:r>
            <a:r>
              <a:rPr lang="en-US" altLang="ko-K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(</a:t>
            </a:r>
            <a:r>
              <a:rPr lang="ko-KR" alt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삼호읍</a:t>
            </a:r>
            <a:r>
              <a:rPr lang="ko-KR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제외</a:t>
            </a:r>
            <a:r>
              <a:rPr lang="en-US" altLang="ko-K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)</a:t>
            </a:r>
            <a:endParaRPr lang="ko-KR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0314" y="2733082"/>
            <a:ext cx="144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자녀생활서비스</a:t>
            </a:r>
            <a:endParaRPr lang="ko-KR" alt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17" name="사각형: 둥근 모서리 10">
            <a:extLst>
              <a:ext uri="{FF2B5EF4-FFF2-40B4-BE49-F238E27FC236}">
                <a16:creationId xmlns="" xmlns:a16="http://schemas.microsoft.com/office/drawing/2014/main" id="{F86CF31C-4482-425D-AB53-A08D16D839DB}"/>
              </a:ext>
            </a:extLst>
          </p:cNvPr>
          <p:cNvSpPr/>
          <p:nvPr/>
        </p:nvSpPr>
        <p:spPr>
          <a:xfrm>
            <a:off x="6766568" y="4016688"/>
            <a:ext cx="1966985" cy="19860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① 영암군건강가정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·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다문화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가족지원센터에 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대기가정 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사전접수 </a:t>
            </a:r>
            <a:endParaRPr lang="ko-KR" altLang="en-US" sz="1200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② 읍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.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면사무소에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정부지원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신청하면 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소득판정기준에 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따라 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등급판정 </a:t>
            </a:r>
          </a:p>
          <a:p>
            <a:pPr fontAlgn="base" latinLnBrk="1"/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본인부담금 월 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8</a:t>
            </a:r>
            <a:r>
              <a:rPr lang="ko-KR" altLang="en-US" sz="12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회기준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가형 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0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원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2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나형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16,000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원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다형 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24,000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원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200" dirty="0" err="1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라형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32,000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원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)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fontAlgn="base" latinLnBrk="1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9915" y="3647356"/>
            <a:ext cx="144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이용절차</a:t>
            </a:r>
            <a:endParaRPr lang="ko-KR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132520264" descr="EMB000025e4bf6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0"/>
          <a:stretch/>
        </p:blipFill>
        <p:spPr bwMode="auto">
          <a:xfrm>
            <a:off x="564035" y="4529737"/>
            <a:ext cx="3020566" cy="1746250"/>
          </a:xfrm>
          <a:prstGeom prst="rect">
            <a:avLst/>
          </a:prstGeom>
          <a:noFill/>
          <a:ln>
            <a:noFill/>
          </a:ln>
          <a:effectLst>
            <a:glow rad="241300">
              <a:srgbClr val="FFC000">
                <a:alpha val="34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1" name="_x308349024" descr="EMB000025e4bf6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r="15166"/>
          <a:stretch/>
        </p:blipFill>
        <p:spPr bwMode="auto">
          <a:xfrm>
            <a:off x="5939758" y="986832"/>
            <a:ext cx="2793795" cy="1602687"/>
          </a:xfrm>
          <a:prstGeom prst="rect">
            <a:avLst/>
          </a:prstGeom>
          <a:noFill/>
          <a:effectLst>
            <a:glow rad="127000">
              <a:schemeClr val="accent4">
                <a:lumMod val="40000"/>
                <a:lumOff val="60000"/>
                <a:alpha val="6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16758" y="986832"/>
            <a:ext cx="125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서비스 내용</a:t>
            </a:r>
            <a:endParaRPr lang="ko-KR" alt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0669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DD7C94F-DB5C-443C-AAF9-72DDE9E3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="" xmlns:a16="http://schemas.microsoft.com/office/drawing/2014/main" id="{D13D6877-7A5F-4C0C-A3AE-162D335E75D4}"/>
              </a:ext>
            </a:extLst>
          </p:cNvPr>
          <p:cNvSpPr/>
          <p:nvPr/>
        </p:nvSpPr>
        <p:spPr>
          <a:xfrm>
            <a:off x="2427570" y="2651647"/>
            <a:ext cx="4288859" cy="1235923"/>
          </a:xfrm>
          <a:prstGeom prst="roundRect">
            <a:avLst>
              <a:gd name="adj" fmla="val 50000"/>
            </a:avLst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F448359-07FE-450E-8A06-FD939A229808}"/>
              </a:ext>
            </a:extLst>
          </p:cNvPr>
          <p:cNvSpPr txBox="1"/>
          <p:nvPr/>
        </p:nvSpPr>
        <p:spPr>
          <a:xfrm>
            <a:off x="1919288" y="2750290"/>
            <a:ext cx="5305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03.</a:t>
            </a:r>
          </a:p>
          <a:p>
            <a:pPr algn="ctr"/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다문화자녀 언어발달지원사업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="" xmlns:a16="http://schemas.microsoft.com/office/drawing/2014/main" id="{C1030449-B843-48CE-AD6F-DCE751439DB2}"/>
              </a:ext>
            </a:extLst>
          </p:cNvPr>
          <p:cNvSpPr/>
          <p:nvPr/>
        </p:nvSpPr>
        <p:spPr>
          <a:xfrm>
            <a:off x="2694213" y="3581287"/>
            <a:ext cx="3876220" cy="1909732"/>
          </a:xfrm>
          <a:prstGeom prst="ellipse">
            <a:avLst/>
          </a:prstGeom>
          <a:solidFill>
            <a:srgbClr val="E7B0B8">
              <a:alpha val="25000"/>
            </a:srgb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endParaRPr lang="en-US" altLang="ko-KR" sz="13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algn="ctr" fontAlgn="base" latinLnBrk="1"/>
            <a:r>
              <a:rPr lang="ko-KR" altLang="en-US" sz="13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다문화가정 </a:t>
            </a:r>
            <a:r>
              <a:rPr lang="ko-KR" altLang="en-US" sz="13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자녀의 언어습득 지연과 의사소통 및 사회성 증진을 위한 언어발달 </a:t>
            </a:r>
            <a:r>
              <a:rPr lang="ko-KR" altLang="en-US" sz="13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서비스를 </a:t>
            </a:r>
            <a:endParaRPr lang="en-US" altLang="ko-KR" sz="13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algn="ctr" fontAlgn="base" latinLnBrk="1"/>
            <a:r>
              <a:rPr lang="ko-KR" altLang="en-US" sz="13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제공합니다</a:t>
            </a:r>
            <a:r>
              <a:rPr lang="en-US" altLang="ko-KR" sz="1300" dirty="0" smtClean="0">
                <a:solidFill>
                  <a:schemeClr val="tx1"/>
                </a:solidFill>
              </a:rPr>
              <a:t>.</a:t>
            </a:r>
            <a:endParaRPr lang="en-US" altLang="ko-KR" sz="1300" dirty="0">
              <a:solidFill>
                <a:schemeClr val="tx1"/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  <a:p>
            <a:pPr fontAlgn="base" latinLnBrk="1"/>
            <a:endParaRPr lang="en-US" altLang="ko-KR" sz="1050" dirty="0" smtClean="0">
              <a:solidFill>
                <a:srgbClr val="FF0000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ko-KR" altLang="en-US" sz="1050" dirty="0">
              <a:solidFill>
                <a:srgbClr val="FF0000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086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DD7C94F-DB5C-443C-AAF9-72DDE9E3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7468C55-E09E-47BC-ABE2-7ED5FA2DEDFC}"/>
              </a:ext>
            </a:extLst>
          </p:cNvPr>
          <p:cNvSpPr/>
          <p:nvPr/>
        </p:nvSpPr>
        <p:spPr>
          <a:xfrm>
            <a:off x="381948" y="809782"/>
            <a:ext cx="8674216" cy="5662569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3">
            <a:extLst>
              <a:ext uri="{FF2B5EF4-FFF2-40B4-BE49-F238E27FC236}">
                <a16:creationId xmlns="" xmlns:a16="http://schemas.microsoft.com/office/drawing/2014/main" id="{9C0D4AF6-FF2D-4D70-ADD4-1B375C6289D0}"/>
              </a:ext>
            </a:extLst>
          </p:cNvPr>
          <p:cNvSpPr/>
          <p:nvPr/>
        </p:nvSpPr>
        <p:spPr>
          <a:xfrm>
            <a:off x="456457" y="1630964"/>
            <a:ext cx="1787281" cy="45897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</a:t>
            </a:r>
            <a:r>
              <a:rPr lang="ko-KR" altLang="en-US" sz="12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서비스 기간 </a:t>
            </a:r>
            <a:r>
              <a:rPr lang="en-US" altLang="ko-KR" sz="12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  -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연중 수시 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  (2019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년 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1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월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~12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월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)</a:t>
            </a:r>
            <a:endParaRPr lang="en-US" altLang="ko-KR" sz="1200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</a:t>
            </a:r>
            <a:r>
              <a:rPr lang="ko-KR" altLang="en-US" sz="1200" b="1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서비스 분야 </a:t>
            </a:r>
            <a:endParaRPr lang="en-US" altLang="ko-KR" sz="1200" b="1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  -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언어발달 검사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  -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언어발달 교육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  -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언어발달 상담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서비스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대상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-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결혼이민자를 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포함한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다        문화가정의 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만 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12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세 이하  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초등 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6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학년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)</a:t>
            </a: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외국인가족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외국인근로자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외국인 유학생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재외동포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난민 등</a:t>
            </a:r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)</a:t>
            </a:r>
          </a:p>
          <a:p>
            <a:pPr fontAlgn="base" latinLnBrk="1"/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북한 이탈주민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가족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en-US" altLang="ko-KR" sz="1200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▶유의사항</a:t>
            </a:r>
            <a:endParaRPr lang="en-US" altLang="ko-KR" sz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-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지원대상자가 많은 경우 서비스 제공이 지연될 수 있으며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보육시설의 경우 대상아동이 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2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명 이상일 때 방문 수업 가능합니다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.</a:t>
            </a:r>
          </a:p>
          <a:p>
            <a:pPr fontAlgn="base" latinLnBrk="1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사각형: 둥근 모서리 9">
            <a:extLst>
              <a:ext uri="{FF2B5EF4-FFF2-40B4-BE49-F238E27FC236}">
                <a16:creationId xmlns="" xmlns:a16="http://schemas.microsoft.com/office/drawing/2014/main" id="{6A431264-9BAA-4182-B935-954E0EF84246}"/>
              </a:ext>
            </a:extLst>
          </p:cNvPr>
          <p:cNvSpPr/>
          <p:nvPr/>
        </p:nvSpPr>
        <p:spPr>
          <a:xfrm>
            <a:off x="6799384" y="1605172"/>
            <a:ext cx="1990165" cy="1711355"/>
          </a:xfrm>
          <a:prstGeom prst="roundRect">
            <a:avLst/>
          </a:prstGeom>
          <a:solidFill>
            <a:srgbClr val="EFCACA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자녀의 언어발달지원을  위한 부모교육 및 외부기관교사와의 상담</a:t>
            </a:r>
            <a:endParaRPr lang="en-US" altLang="ko-KR" sz="1300" dirty="0">
              <a:solidFill>
                <a:schemeClr val="tx1">
                  <a:lumMod val="75000"/>
                  <a:lumOff val="25000"/>
                </a:schemeClr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5302" y="1235840"/>
            <a:ext cx="125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언어발달검사</a:t>
            </a:r>
            <a:endParaRPr lang="ko-KR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15" name="사각형: 둥근 모서리 10">
            <a:extLst>
              <a:ext uri="{FF2B5EF4-FFF2-40B4-BE49-F238E27FC236}">
                <a16:creationId xmlns="" xmlns:a16="http://schemas.microsoft.com/office/drawing/2014/main" id="{F86CF31C-4482-425D-AB53-A08D16D839DB}"/>
              </a:ext>
            </a:extLst>
          </p:cNvPr>
          <p:cNvSpPr/>
          <p:nvPr/>
        </p:nvSpPr>
        <p:spPr>
          <a:xfrm>
            <a:off x="4495160" y="1623688"/>
            <a:ext cx="2113109" cy="17113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어휘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·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구문 발달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대화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읽기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이야기하기 등을 아동의 언어발달 수준에 따라 발달 촉진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▶아동 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1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명당 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6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개월씩 총 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4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번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 24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개월 서비스지원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▶교육 시간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주 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2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회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</a:p>
          <a:p>
            <a:pPr fontAlgn="base" latinLnBrk="1"/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               1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회당 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40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분 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4537813A-2C66-4273-A8F5-0C86D381D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748" y="2609176"/>
            <a:ext cx="809227" cy="1280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43548" y="1235840"/>
            <a:ext cx="144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언어발달교육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18" name="사각형: 둥근 모서리 9">
            <a:extLst>
              <a:ext uri="{FF2B5EF4-FFF2-40B4-BE49-F238E27FC236}">
                <a16:creationId xmlns="" xmlns:a16="http://schemas.microsoft.com/office/drawing/2014/main" id="{6A431264-9BAA-4182-B935-954E0EF84246}"/>
              </a:ext>
            </a:extLst>
          </p:cNvPr>
          <p:cNvSpPr/>
          <p:nvPr/>
        </p:nvSpPr>
        <p:spPr>
          <a:xfrm>
            <a:off x="2412789" y="1623688"/>
            <a:ext cx="1897956" cy="1711355"/>
          </a:xfrm>
          <a:prstGeom prst="roundRect">
            <a:avLst/>
          </a:prstGeom>
          <a:solidFill>
            <a:srgbClr val="EFCACA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ko-KR" altLang="en-US" sz="13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평가도구를 활용하여 아동의 언어발달 정도를 평가</a:t>
            </a:r>
            <a:endParaRPr lang="en-US" altLang="ko-KR" sz="13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▶초기평가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진전평가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</a:p>
          <a:p>
            <a:pPr fontAlgn="base" latinLnBrk="1"/>
            <a:r>
              <a:rPr lang="en-US" altLang="ko-KR" sz="12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 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종료평가 실시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5830" y="1235840"/>
            <a:ext cx="134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언어발달상담</a:t>
            </a:r>
            <a:endParaRPr lang="ko-KR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0526" y="1219112"/>
            <a:ext cx="125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서비스 내용</a:t>
            </a:r>
            <a:endParaRPr lang="ko-KR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25" name="사각형: 둥근 모서리 10">
            <a:extLst>
              <a:ext uri="{FF2B5EF4-FFF2-40B4-BE49-F238E27FC236}">
                <a16:creationId xmlns="" xmlns:a16="http://schemas.microsoft.com/office/drawing/2014/main" id="{F86CF31C-4482-425D-AB53-A08D16D839DB}"/>
              </a:ext>
            </a:extLst>
          </p:cNvPr>
          <p:cNvSpPr/>
          <p:nvPr/>
        </p:nvSpPr>
        <p:spPr>
          <a:xfrm>
            <a:off x="2412789" y="3845609"/>
            <a:ext cx="1995008" cy="17113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▶다문화 가족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주민등록등본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결혼이민자 또는 귀화자가 등본 상 기재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)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또는 가족관계증명서와 외국인등록증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여권 사본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▶외국인가족 등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외국인등록증 사본 또는 </a:t>
            </a:r>
            <a:r>
              <a:rPr lang="ko-KR" altLang="en-US" sz="1200" dirty="0" err="1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거소신고증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▶북한이탈주민가족</a:t>
            </a:r>
            <a:r>
              <a:rPr lang="en-US" altLang="ko-KR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북한이탈주민 등록 확인서</a:t>
            </a:r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en-US" altLang="ko-KR" sz="12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2299" y="3457761"/>
            <a:ext cx="135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준</a:t>
            </a:r>
            <a:r>
              <a:rPr lang="ko-KR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비</a:t>
            </a:r>
            <a:r>
              <a:rPr lang="ko-KR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서류</a:t>
            </a:r>
            <a:endParaRPr lang="ko-KR" alt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6"/>
          <a:stretch/>
        </p:blipFill>
        <p:spPr bwMode="auto">
          <a:xfrm>
            <a:off x="5071103" y="4026434"/>
            <a:ext cx="1635463" cy="2194238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  <a:alpha val="44000"/>
              </a:schemeClr>
            </a:solidFill>
            <a:miter lim="800000"/>
            <a:headEnd/>
            <a:tailEnd/>
          </a:ln>
          <a:effectLst>
            <a:glow rad="558800">
              <a:schemeClr val="accent6">
                <a:lumMod val="40000"/>
                <a:lumOff val="60000"/>
                <a:alpha val="5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00" y="4026434"/>
            <a:ext cx="1598331" cy="2194238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  <a:alpha val="44000"/>
              </a:schemeClr>
            </a:solidFill>
            <a:miter lim="800000"/>
            <a:headEnd/>
            <a:tailEnd/>
          </a:ln>
          <a:effectLst>
            <a:glow rad="558800">
              <a:schemeClr val="accent6">
                <a:lumMod val="40000"/>
                <a:lumOff val="60000"/>
                <a:alpha val="5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89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DD7C94F-DB5C-443C-AAF9-72DDE9E3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="" xmlns:a16="http://schemas.microsoft.com/office/drawing/2014/main" id="{D13D6877-7A5F-4C0C-A3AE-162D335E75D4}"/>
              </a:ext>
            </a:extLst>
          </p:cNvPr>
          <p:cNvSpPr/>
          <p:nvPr/>
        </p:nvSpPr>
        <p:spPr>
          <a:xfrm>
            <a:off x="2427570" y="2651647"/>
            <a:ext cx="4288859" cy="1235923"/>
          </a:xfrm>
          <a:prstGeom prst="roundRect">
            <a:avLst>
              <a:gd name="adj" fmla="val 50000"/>
            </a:avLst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F448359-07FE-450E-8A06-FD939A229808}"/>
              </a:ext>
            </a:extLst>
          </p:cNvPr>
          <p:cNvSpPr txBox="1"/>
          <p:nvPr/>
        </p:nvSpPr>
        <p:spPr>
          <a:xfrm>
            <a:off x="1919288" y="2750290"/>
            <a:ext cx="5305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04.</a:t>
            </a:r>
          </a:p>
          <a:p>
            <a:pPr algn="ctr"/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통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·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상상토끼 꽃길" panose="02020603020101020101" pitchFamily="18" charset="-127"/>
                <a:ea typeface="상상토끼 꽃길" panose="02020603020101020101" pitchFamily="18" charset="-127"/>
              </a:rPr>
              <a:t>번역 지원사업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상상토끼 꽃길" panose="02020603020101020101" pitchFamily="18" charset="-127"/>
              <a:ea typeface="상상토끼 꽃길" panose="02020603020101020101" pitchFamily="18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="" xmlns:a16="http://schemas.microsoft.com/office/drawing/2014/main" id="{C1030449-B843-48CE-AD6F-DCE751439DB2}"/>
              </a:ext>
            </a:extLst>
          </p:cNvPr>
          <p:cNvSpPr/>
          <p:nvPr/>
        </p:nvSpPr>
        <p:spPr>
          <a:xfrm>
            <a:off x="2694213" y="3581287"/>
            <a:ext cx="3876220" cy="1909732"/>
          </a:xfrm>
          <a:prstGeom prst="ellipse">
            <a:avLst/>
          </a:prstGeom>
          <a:solidFill>
            <a:srgbClr val="E7B0B8">
              <a:alpha val="25000"/>
            </a:srgb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endParaRPr lang="en-US" altLang="ko-KR" sz="1300" dirty="0" smtClean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/>
            <a:r>
              <a:rPr lang="ko-KR" altLang="en-US" sz="13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결혼이민자의 가족</a:t>
            </a:r>
            <a:r>
              <a:rPr lang="en-US" altLang="ko-KR" sz="13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, </a:t>
            </a:r>
            <a:r>
              <a:rPr lang="ko-KR" altLang="en-US" sz="13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사회생활에 필요한 의사소통을 지원하기 위해 통</a:t>
            </a:r>
            <a:r>
              <a:rPr lang="en-US" altLang="ko-KR" sz="13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․</a:t>
            </a:r>
            <a:r>
              <a:rPr lang="ko-KR" altLang="en-US" sz="13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번역서비스를 제공합니다</a:t>
            </a:r>
            <a:r>
              <a:rPr lang="en-US" altLang="ko-KR" sz="1300" dirty="0">
                <a:solidFill>
                  <a:schemeClr val="tx1"/>
                </a:solidFill>
                <a:latin typeface="1훈검정고무신 R" panose="02020603020101020101" pitchFamily="18" charset="-127"/>
                <a:ea typeface="1훈검정고무신 R" panose="02020603020101020101" pitchFamily="18" charset="-127"/>
              </a:rPr>
              <a:t>.</a:t>
            </a:r>
            <a:endParaRPr lang="ko-KR" altLang="en-US" sz="1300" dirty="0">
              <a:solidFill>
                <a:schemeClr val="tx1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en-US" altLang="ko-KR" sz="1050" dirty="0" smtClean="0">
              <a:solidFill>
                <a:srgbClr val="FF0000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  <a:p>
            <a:pPr fontAlgn="base" latinLnBrk="1"/>
            <a:endParaRPr lang="ko-KR" altLang="en-US" sz="1050" dirty="0">
              <a:solidFill>
                <a:srgbClr val="FF0000"/>
              </a:solidFill>
              <a:latin typeface="1훈검정고무신 R" panose="02020603020101020101" pitchFamily="18" charset="-127"/>
              <a:ea typeface="1훈검정고무신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8005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1542</TotalTime>
  <Words>1692</Words>
  <Application>Microsoft Office PowerPoint</Application>
  <PresentationFormat>화면 슬라이드 쇼(4:3)</PresentationFormat>
  <Paragraphs>355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치콜PPT</dc:creator>
  <cp:lastModifiedBy>user</cp:lastModifiedBy>
  <cp:revision>199</cp:revision>
  <dcterms:created xsi:type="dcterms:W3CDTF">2018-08-13T11:57:37Z</dcterms:created>
  <dcterms:modified xsi:type="dcterms:W3CDTF">2019-03-19T05:52:47Z</dcterms:modified>
</cp:coreProperties>
</file>